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tags/tag5.xml" ContentType="application/vnd.openxmlformats-officedocument.presentationml.tags+xml"/>
  <Override PartName="/ppt/notesSlides/notesSlide28.xml" ContentType="application/vnd.openxmlformats-officedocument.presentationml.notesSlide+xml"/>
  <Override PartName="/ppt/tags/tag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Lst>
  <p:notesMasterIdLst>
    <p:notesMasterId r:id="rId38"/>
  </p:notesMasterIdLst>
  <p:sldIdLst>
    <p:sldId id="477" r:id="rId3"/>
    <p:sldId id="569" r:id="rId4"/>
    <p:sldId id="645" r:id="rId5"/>
    <p:sldId id="589" r:id="rId6"/>
    <p:sldId id="459" r:id="rId7"/>
    <p:sldId id="471" r:id="rId8"/>
    <p:sldId id="534" r:id="rId9"/>
    <p:sldId id="647" r:id="rId10"/>
    <p:sldId id="651" r:id="rId11"/>
    <p:sldId id="516" r:id="rId12"/>
    <p:sldId id="653" r:id="rId13"/>
    <p:sldId id="677" r:id="rId14"/>
    <p:sldId id="668" r:id="rId15"/>
    <p:sldId id="666" r:id="rId16"/>
    <p:sldId id="655" r:id="rId17"/>
    <p:sldId id="674" r:id="rId18"/>
    <p:sldId id="629" r:id="rId19"/>
    <p:sldId id="654" r:id="rId20"/>
    <p:sldId id="669" r:id="rId21"/>
    <p:sldId id="671" r:id="rId22"/>
    <p:sldId id="676" r:id="rId23"/>
    <p:sldId id="658" r:id="rId24"/>
    <p:sldId id="659" r:id="rId25"/>
    <p:sldId id="675" r:id="rId26"/>
    <p:sldId id="609" r:id="rId27"/>
    <p:sldId id="667" r:id="rId28"/>
    <p:sldId id="511" r:id="rId29"/>
    <p:sldId id="512" r:id="rId30"/>
    <p:sldId id="672" r:id="rId31"/>
    <p:sldId id="661" r:id="rId32"/>
    <p:sldId id="662" r:id="rId33"/>
    <p:sldId id="648" r:id="rId34"/>
    <p:sldId id="663" r:id="rId35"/>
    <p:sldId id="650" r:id="rId36"/>
    <p:sldId id="307" r:id="rId37"/>
  </p:sldIdLst>
  <p:sldSz cx="9144000" cy="6858000" type="screen4x3"/>
  <p:notesSz cx="6858000" cy="9144000"/>
  <p:custDataLst>
    <p:tags r:id="rId39"/>
  </p:custDataLst>
  <p:defaultTex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p:defaultTextStyle>
  <p:extLst>
    <p:ext uri="{EFAFB233-063F-42B5-8137-9DF3F51BA10A}">
      <p15:sldGuideLst xmlns:p15="http://schemas.microsoft.com/office/powerpoint/2012/main">
        <p15:guide id="1" orient="horz" pos="211" userDrawn="1">
          <p15:clr>
            <a:srgbClr val="A4A3A4"/>
          </p15:clr>
        </p15:guide>
        <p15:guide id="2" orient="horz" pos="1204" userDrawn="1">
          <p15:clr>
            <a:srgbClr val="A4A3A4"/>
          </p15:clr>
        </p15:guide>
        <p15:guide id="3" orient="horz" pos="2266" userDrawn="1">
          <p15:clr>
            <a:srgbClr val="A4A3A4"/>
          </p15:clr>
        </p15:guide>
        <p15:guide id="4" orient="horz" pos="3434" userDrawn="1">
          <p15:clr>
            <a:srgbClr val="A4A3A4"/>
          </p15:clr>
        </p15:guide>
        <p15:guide id="5" pos="5027" userDrawn="1">
          <p15:clr>
            <a:srgbClr val="A4A3A4"/>
          </p15:clr>
        </p15:guide>
        <p15:guide id="6" pos="15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璐璐" initials="李"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40D08"/>
    <a:srgbClr val="EE89D0"/>
    <a:srgbClr val="F185C5"/>
    <a:srgbClr val="92D14F"/>
    <a:srgbClr val="FFFF99"/>
    <a:srgbClr val="EAEFF7"/>
    <a:srgbClr val="4D4D4D"/>
    <a:srgbClr val="6994B8"/>
    <a:srgbClr val="0174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91" autoAdjust="0"/>
    <p:restoredTop sz="83582" autoAdjust="0"/>
  </p:normalViewPr>
  <p:slideViewPr>
    <p:cSldViewPr snapToGrid="0" showGuides="1">
      <p:cViewPr varScale="1">
        <p:scale>
          <a:sx n="110" d="100"/>
          <a:sy n="110" d="100"/>
        </p:scale>
        <p:origin x="1020" y="72"/>
      </p:cViewPr>
      <p:guideLst>
        <p:guide orient="horz" pos="211"/>
        <p:guide orient="horz" pos="1204"/>
        <p:guide orient="horz" pos="2266"/>
        <p:guide orient="horz" pos="3434"/>
        <p:guide pos="5027"/>
        <p:guide pos="1520"/>
      </p:guideLst>
    </p:cSldViewPr>
  </p:slideViewPr>
  <p:notesTextViewPr>
    <p:cViewPr>
      <p:scale>
        <a:sx n="3" d="2"/>
        <a:sy n="3" d="2"/>
      </p:scale>
      <p:origin x="0" y="0"/>
    </p:cViewPr>
  </p:notesTextViewPr>
  <p:sorterViewPr>
    <p:cViewPr>
      <p:scale>
        <a:sx n="100" d="100"/>
        <a:sy n="100" d="100"/>
      </p:scale>
      <p:origin x="0" y="0"/>
    </p:cViewPr>
  </p:sorter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gs" Target="tags/tag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3">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531D7A1-E142-4752-B30A-036D1BC86B3E}" type="doc">
      <dgm:prSet loTypeId="urn:microsoft.com/office/officeart/2005/8/layout/hChevron3" loCatId="process" qsTypeId="urn:microsoft.com/office/officeart/2005/8/quickstyle/simple2#1" qsCatId="simple" csTypeId="urn:microsoft.com/office/officeart/2005/8/colors/colorful5#1" csCatId="colorful" phldr="1"/>
      <dgm:spPr/>
    </dgm:pt>
    <dgm:pt modelId="{8175B255-4D1C-4F72-A132-91F9ACBAF170}">
      <dgm:prSet phldrT="[文本]" custT="1"/>
      <dgm:spPr>
        <a:effectLst>
          <a:outerShdw blurRad="50800" dist="38100" dir="8100000" algn="tr" rotWithShape="0">
            <a:prstClr val="black">
              <a:alpha val="40000"/>
            </a:prstClr>
          </a:outerShdw>
        </a:effectLst>
      </dgm:spPr>
      <dgm:t>
        <a:bodyPr/>
        <a:lstStyle/>
        <a:p>
          <a:r>
            <a:rPr lang="zh-CN" altLang="en-US" sz="1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针对服务定价与任务卸载问题</a:t>
          </a:r>
        </a:p>
      </dgm:t>
    </dgm:pt>
    <dgm:pt modelId="{E03A8198-0864-48FD-8CF7-A26E642A6F95}" type="parTrans" cxnId="{7269CB12-9756-4E2C-ACB5-52BF168933C0}">
      <dgm:prSet/>
      <dgm:spPr/>
      <dgm:t>
        <a:bodyPr/>
        <a:lstStyle/>
        <a:p>
          <a:endParaRPr lang="zh-CN" altLang="en-US"/>
        </a:p>
      </dgm:t>
    </dgm:pt>
    <dgm:pt modelId="{9EAC469A-E1B8-4F29-AE50-E73E3539DEE1}" type="sibTrans" cxnId="{7269CB12-9756-4E2C-ACB5-52BF168933C0}">
      <dgm:prSet/>
      <dgm:spPr/>
      <dgm:t>
        <a:bodyPr/>
        <a:lstStyle/>
        <a:p>
          <a:endParaRPr lang="zh-CN" altLang="en-US"/>
        </a:p>
      </dgm:t>
    </dgm:pt>
    <dgm:pt modelId="{E5CC1B85-95F4-4E9E-99BE-D8E76FE6F901}">
      <dgm:prSet phldrT="[文本]" custT="1"/>
      <dgm:spPr>
        <a:effectLst>
          <a:outerShdw blurRad="50800" dist="38100" dir="2700000" algn="tl" rotWithShape="0">
            <a:prstClr val="black">
              <a:alpha val="40000"/>
            </a:prstClr>
          </a:outerShdw>
        </a:effectLst>
      </dgm:spPr>
      <dgm:t>
        <a:bodyPr/>
        <a:lstStyle/>
        <a:p>
          <a:r>
            <a:rPr lang="zh-CN" altLang="en-US" sz="1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构建多领导者多跟随者的斯塔克尔伯格博弈模型</a:t>
          </a:r>
        </a:p>
      </dgm:t>
    </dgm:pt>
    <dgm:pt modelId="{C50817FC-0F78-46BE-82F0-605C9A93B990}" type="parTrans" cxnId="{3B6B2D99-618F-4442-A529-E0CBB07B456E}">
      <dgm:prSet/>
      <dgm:spPr/>
      <dgm:t>
        <a:bodyPr/>
        <a:lstStyle/>
        <a:p>
          <a:endParaRPr lang="zh-CN" altLang="en-US"/>
        </a:p>
      </dgm:t>
    </dgm:pt>
    <dgm:pt modelId="{DE7E1827-4310-4FC8-BBDF-3C5F67810B2E}" type="sibTrans" cxnId="{3B6B2D99-618F-4442-A529-E0CBB07B456E}">
      <dgm:prSet/>
      <dgm:spPr/>
      <dgm:t>
        <a:bodyPr/>
        <a:lstStyle/>
        <a:p>
          <a:endParaRPr lang="zh-CN" altLang="en-US"/>
        </a:p>
      </dgm:t>
    </dgm:pt>
    <dgm:pt modelId="{A857EADE-F830-4B21-BAC0-31AE77940C80}">
      <dgm:prSet phldrT="[文本]" custT="1"/>
      <dgm:spPr>
        <a:effectLst>
          <a:outerShdw blurRad="50800" dist="38100" dir="2700000" algn="tl" rotWithShape="0">
            <a:prstClr val="black">
              <a:alpha val="40000"/>
            </a:prstClr>
          </a:outerShdw>
        </a:effectLst>
      </dgm:spPr>
      <dgm:t>
        <a:bodyPr/>
        <a:lstStyle/>
        <a:p>
          <a:r>
            <a:rPr lang="zh-CN" altLang="en-US" sz="1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设计并提出分布式任务卸载和动态服务定价算法</a:t>
          </a:r>
        </a:p>
      </dgm:t>
    </dgm:pt>
    <dgm:pt modelId="{9A1153BB-779B-4DB2-BB0C-652781E69017}" type="parTrans" cxnId="{8E5DE3E0-AB38-4CC6-B882-412D26073046}">
      <dgm:prSet/>
      <dgm:spPr/>
      <dgm:t>
        <a:bodyPr/>
        <a:lstStyle/>
        <a:p>
          <a:endParaRPr lang="zh-CN" altLang="en-US"/>
        </a:p>
      </dgm:t>
    </dgm:pt>
    <dgm:pt modelId="{B345A8A5-9785-4FFD-A94B-9BBFC2C782AC}" type="sibTrans" cxnId="{8E5DE3E0-AB38-4CC6-B882-412D26073046}">
      <dgm:prSet/>
      <dgm:spPr/>
      <dgm:t>
        <a:bodyPr/>
        <a:lstStyle/>
        <a:p>
          <a:endParaRPr lang="zh-CN" altLang="en-US"/>
        </a:p>
      </dgm:t>
    </dgm:pt>
    <dgm:pt modelId="{D1E67B1F-5378-465D-AB44-F8D8616D3471}" type="pres">
      <dgm:prSet presAssocID="{C531D7A1-E142-4752-B30A-036D1BC86B3E}" presName="Name0" presStyleCnt="0">
        <dgm:presLayoutVars>
          <dgm:dir/>
          <dgm:resizeHandles val="exact"/>
        </dgm:presLayoutVars>
      </dgm:prSet>
      <dgm:spPr/>
    </dgm:pt>
    <dgm:pt modelId="{6BA294BF-5F8C-4A32-A6CA-9960965B4120}" type="pres">
      <dgm:prSet presAssocID="{8175B255-4D1C-4F72-A132-91F9ACBAF170}" presName="parTxOnly" presStyleLbl="node1" presStyleIdx="0" presStyleCnt="3" custScaleX="62075">
        <dgm:presLayoutVars>
          <dgm:bulletEnabled val="1"/>
        </dgm:presLayoutVars>
      </dgm:prSet>
      <dgm:spPr/>
    </dgm:pt>
    <dgm:pt modelId="{581E85FC-FA8D-4C05-B2E1-77388D9CB571}" type="pres">
      <dgm:prSet presAssocID="{9EAC469A-E1B8-4F29-AE50-E73E3539DEE1}" presName="parSpace" presStyleCnt="0"/>
      <dgm:spPr/>
    </dgm:pt>
    <dgm:pt modelId="{6749A73E-A4D2-4910-9AB5-62ACEC3481B9}" type="pres">
      <dgm:prSet presAssocID="{E5CC1B85-95F4-4E9E-99BE-D8E76FE6F901}" presName="parTxOnly" presStyleLbl="node1" presStyleIdx="1" presStyleCnt="3">
        <dgm:presLayoutVars>
          <dgm:bulletEnabled val="1"/>
        </dgm:presLayoutVars>
      </dgm:prSet>
      <dgm:spPr/>
    </dgm:pt>
    <dgm:pt modelId="{CC628607-1E7F-4D88-BEF8-5444891687C4}" type="pres">
      <dgm:prSet presAssocID="{DE7E1827-4310-4FC8-BBDF-3C5F67810B2E}" presName="parSpace" presStyleCnt="0"/>
      <dgm:spPr/>
    </dgm:pt>
    <dgm:pt modelId="{0486AB96-5BD3-4367-9E56-AAE2FF9678E1}" type="pres">
      <dgm:prSet presAssocID="{A857EADE-F830-4B21-BAC0-31AE77940C80}" presName="parTxOnly" presStyleLbl="node1" presStyleIdx="2" presStyleCnt="3">
        <dgm:presLayoutVars>
          <dgm:bulletEnabled val="1"/>
        </dgm:presLayoutVars>
      </dgm:prSet>
      <dgm:spPr/>
    </dgm:pt>
  </dgm:ptLst>
  <dgm:cxnLst>
    <dgm:cxn modelId="{642E1800-61B7-4BE6-8E8E-9507700208BD}" type="presOf" srcId="{E5CC1B85-95F4-4E9E-99BE-D8E76FE6F901}" destId="{6749A73E-A4D2-4910-9AB5-62ACEC3481B9}" srcOrd="0" destOrd="0" presId="urn:microsoft.com/office/officeart/2005/8/layout/hChevron3"/>
    <dgm:cxn modelId="{BB4BD404-B9F0-4970-930A-4316372FCA7A}" type="presOf" srcId="{8175B255-4D1C-4F72-A132-91F9ACBAF170}" destId="{6BA294BF-5F8C-4A32-A6CA-9960965B4120}" srcOrd="0" destOrd="0" presId="urn:microsoft.com/office/officeart/2005/8/layout/hChevron3"/>
    <dgm:cxn modelId="{7269CB12-9756-4E2C-ACB5-52BF168933C0}" srcId="{C531D7A1-E142-4752-B30A-036D1BC86B3E}" destId="{8175B255-4D1C-4F72-A132-91F9ACBAF170}" srcOrd="0" destOrd="0" parTransId="{E03A8198-0864-48FD-8CF7-A26E642A6F95}" sibTransId="{9EAC469A-E1B8-4F29-AE50-E73E3539DEE1}"/>
    <dgm:cxn modelId="{6F93DD1B-5607-4506-BF2C-AA3D7940503C}" type="presOf" srcId="{A857EADE-F830-4B21-BAC0-31AE77940C80}" destId="{0486AB96-5BD3-4367-9E56-AAE2FF9678E1}" srcOrd="0" destOrd="0" presId="urn:microsoft.com/office/officeart/2005/8/layout/hChevron3"/>
    <dgm:cxn modelId="{3B6B2D99-618F-4442-A529-E0CBB07B456E}" srcId="{C531D7A1-E142-4752-B30A-036D1BC86B3E}" destId="{E5CC1B85-95F4-4E9E-99BE-D8E76FE6F901}" srcOrd="1" destOrd="0" parTransId="{C50817FC-0F78-46BE-82F0-605C9A93B990}" sibTransId="{DE7E1827-4310-4FC8-BBDF-3C5F67810B2E}"/>
    <dgm:cxn modelId="{8E5DE3E0-AB38-4CC6-B882-412D26073046}" srcId="{C531D7A1-E142-4752-B30A-036D1BC86B3E}" destId="{A857EADE-F830-4B21-BAC0-31AE77940C80}" srcOrd="2" destOrd="0" parTransId="{9A1153BB-779B-4DB2-BB0C-652781E69017}" sibTransId="{B345A8A5-9785-4FFD-A94B-9BBFC2C782AC}"/>
    <dgm:cxn modelId="{66D1D8FC-AE24-4D5D-86CC-EC39475377CA}" type="presOf" srcId="{C531D7A1-E142-4752-B30A-036D1BC86B3E}" destId="{D1E67B1F-5378-465D-AB44-F8D8616D3471}" srcOrd="0" destOrd="0" presId="urn:microsoft.com/office/officeart/2005/8/layout/hChevron3"/>
    <dgm:cxn modelId="{A676CE61-2100-4619-BA66-9718C13CE241}" type="presParOf" srcId="{D1E67B1F-5378-465D-AB44-F8D8616D3471}" destId="{6BA294BF-5F8C-4A32-A6CA-9960965B4120}" srcOrd="0" destOrd="0" presId="urn:microsoft.com/office/officeart/2005/8/layout/hChevron3"/>
    <dgm:cxn modelId="{D72ED9FB-DDB6-47FC-922D-9E2FEA1B10EC}" type="presParOf" srcId="{D1E67B1F-5378-465D-AB44-F8D8616D3471}" destId="{581E85FC-FA8D-4C05-B2E1-77388D9CB571}" srcOrd="1" destOrd="0" presId="urn:microsoft.com/office/officeart/2005/8/layout/hChevron3"/>
    <dgm:cxn modelId="{CFFD55DB-D4D9-4849-BD1C-198786A43C7F}" type="presParOf" srcId="{D1E67B1F-5378-465D-AB44-F8D8616D3471}" destId="{6749A73E-A4D2-4910-9AB5-62ACEC3481B9}" srcOrd="2" destOrd="0" presId="urn:microsoft.com/office/officeart/2005/8/layout/hChevron3"/>
    <dgm:cxn modelId="{57145874-F266-4C24-B71A-45BF79683492}" type="presParOf" srcId="{D1E67B1F-5378-465D-AB44-F8D8616D3471}" destId="{CC628607-1E7F-4D88-BEF8-5444891687C4}" srcOrd="3" destOrd="0" presId="urn:microsoft.com/office/officeart/2005/8/layout/hChevron3"/>
    <dgm:cxn modelId="{31514E1F-C6D9-4413-8A33-1BE63A85DD6B}" type="presParOf" srcId="{D1E67B1F-5378-465D-AB44-F8D8616D3471}" destId="{0486AB96-5BD3-4367-9E56-AAE2FF9678E1}"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31D7A1-E142-4752-B30A-036D1BC86B3E}" type="doc">
      <dgm:prSet loTypeId="urn:microsoft.com/office/officeart/2005/8/layout/hChevron3" loCatId="process" qsTypeId="urn:microsoft.com/office/officeart/2005/8/quickstyle/simple2#2" qsCatId="simple" csTypeId="urn:microsoft.com/office/officeart/2005/8/colors/colorful5#2" csCatId="colorful" phldr="1"/>
      <dgm:spPr/>
    </dgm:pt>
    <dgm:pt modelId="{8175B255-4D1C-4F72-A132-91F9ACBAF170}">
      <dgm:prSet phldrT="[文本]" custT="1"/>
      <dgm:spPr>
        <a:effectLst>
          <a:outerShdw blurRad="50800" dist="38100" dir="5400000" algn="t" rotWithShape="0">
            <a:prstClr val="black">
              <a:alpha val="40000"/>
            </a:prstClr>
          </a:outerShdw>
        </a:effectLst>
      </dgm:spPr>
      <dgm:t>
        <a:bodyPr/>
        <a:lstStyle/>
        <a:p>
          <a:r>
            <a:rPr lang="zh-CN" altLang="en-US" sz="1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针对边缘协同计算能耗优化问题</a:t>
          </a:r>
        </a:p>
      </dgm:t>
    </dgm:pt>
    <dgm:pt modelId="{E03A8198-0864-48FD-8CF7-A26E642A6F95}" type="parTrans" cxnId="{7269CB12-9756-4E2C-ACB5-52BF168933C0}">
      <dgm:prSet/>
      <dgm:spPr/>
      <dgm:t>
        <a:bodyPr/>
        <a:lstStyle/>
        <a:p>
          <a:endParaRPr lang="zh-CN" altLang="en-US"/>
        </a:p>
      </dgm:t>
    </dgm:pt>
    <dgm:pt modelId="{9EAC469A-E1B8-4F29-AE50-E73E3539DEE1}" type="sibTrans" cxnId="{7269CB12-9756-4E2C-ACB5-52BF168933C0}">
      <dgm:prSet/>
      <dgm:spPr/>
      <dgm:t>
        <a:bodyPr/>
        <a:lstStyle/>
        <a:p>
          <a:endParaRPr lang="zh-CN" altLang="en-US"/>
        </a:p>
      </dgm:t>
    </dgm:pt>
    <dgm:pt modelId="{E5CC1B85-95F4-4E9E-99BE-D8E76FE6F901}">
      <dgm:prSet phldrT="[文本]" custT="1"/>
      <dgm:spPr>
        <a:effectLst>
          <a:outerShdw blurRad="50800" dist="38100" dir="2700000" algn="tl" rotWithShape="0">
            <a:prstClr val="black">
              <a:alpha val="40000"/>
            </a:prstClr>
          </a:outerShdw>
        </a:effectLst>
      </dgm:spPr>
      <dgm:t>
        <a:bodyPr/>
        <a:lstStyle/>
        <a:p>
          <a:r>
            <a:rPr lang="zh-CN" altLang="en-US" sz="1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构建任务调度与资源分配的协同随机优化模型</a:t>
          </a:r>
        </a:p>
      </dgm:t>
    </dgm:pt>
    <dgm:pt modelId="{C50817FC-0F78-46BE-82F0-605C9A93B990}" type="parTrans" cxnId="{3B6B2D99-618F-4442-A529-E0CBB07B456E}">
      <dgm:prSet/>
      <dgm:spPr/>
      <dgm:t>
        <a:bodyPr/>
        <a:lstStyle/>
        <a:p>
          <a:endParaRPr lang="zh-CN" altLang="en-US"/>
        </a:p>
      </dgm:t>
    </dgm:pt>
    <dgm:pt modelId="{DE7E1827-4310-4FC8-BBDF-3C5F67810B2E}" type="sibTrans" cxnId="{3B6B2D99-618F-4442-A529-E0CBB07B456E}">
      <dgm:prSet/>
      <dgm:spPr/>
      <dgm:t>
        <a:bodyPr/>
        <a:lstStyle/>
        <a:p>
          <a:endParaRPr lang="zh-CN" altLang="en-US"/>
        </a:p>
      </dgm:t>
    </dgm:pt>
    <dgm:pt modelId="{A857EADE-F830-4B21-BAC0-31AE77940C80}">
      <dgm:prSet phldrT="[文本]" custT="1"/>
      <dgm:spPr>
        <a:effectLst>
          <a:outerShdw blurRad="50800" dist="38100" dir="2700000" algn="tl" rotWithShape="0">
            <a:prstClr val="black">
              <a:alpha val="40000"/>
            </a:prstClr>
          </a:outerShdw>
        </a:effectLst>
      </dgm:spPr>
      <dgm:t>
        <a:bodyPr/>
        <a:lstStyle/>
        <a:p>
          <a:r>
            <a:rPr lang="zh-CN" altLang="en-US" sz="1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设计并提出高能效的动态任务调度算法</a:t>
          </a:r>
        </a:p>
      </dgm:t>
    </dgm:pt>
    <dgm:pt modelId="{9A1153BB-779B-4DB2-BB0C-652781E69017}" type="parTrans" cxnId="{8E5DE3E0-AB38-4CC6-B882-412D26073046}">
      <dgm:prSet/>
      <dgm:spPr/>
      <dgm:t>
        <a:bodyPr/>
        <a:lstStyle/>
        <a:p>
          <a:endParaRPr lang="zh-CN" altLang="en-US"/>
        </a:p>
      </dgm:t>
    </dgm:pt>
    <dgm:pt modelId="{B345A8A5-9785-4FFD-A94B-9BBFC2C782AC}" type="sibTrans" cxnId="{8E5DE3E0-AB38-4CC6-B882-412D26073046}">
      <dgm:prSet/>
      <dgm:spPr/>
      <dgm:t>
        <a:bodyPr/>
        <a:lstStyle/>
        <a:p>
          <a:endParaRPr lang="zh-CN" altLang="en-US"/>
        </a:p>
      </dgm:t>
    </dgm:pt>
    <dgm:pt modelId="{03EF38E6-3144-4C31-AEB2-C9A12E55930C}" type="pres">
      <dgm:prSet presAssocID="{C531D7A1-E142-4752-B30A-036D1BC86B3E}" presName="Name0" presStyleCnt="0">
        <dgm:presLayoutVars>
          <dgm:dir/>
          <dgm:resizeHandles val="exact"/>
        </dgm:presLayoutVars>
      </dgm:prSet>
      <dgm:spPr/>
    </dgm:pt>
    <dgm:pt modelId="{B6D0FBA3-0803-4DFE-895E-DB759B2D706E}" type="pres">
      <dgm:prSet presAssocID="{8175B255-4D1C-4F72-A132-91F9ACBAF170}" presName="parTxOnly" presStyleLbl="node1" presStyleIdx="0" presStyleCnt="3" custScaleX="67942">
        <dgm:presLayoutVars>
          <dgm:bulletEnabled val="1"/>
        </dgm:presLayoutVars>
      </dgm:prSet>
      <dgm:spPr/>
    </dgm:pt>
    <dgm:pt modelId="{09AA582F-1AEC-4413-8FA0-56A9020A819C}" type="pres">
      <dgm:prSet presAssocID="{9EAC469A-E1B8-4F29-AE50-E73E3539DEE1}" presName="parSpace" presStyleCnt="0"/>
      <dgm:spPr/>
    </dgm:pt>
    <dgm:pt modelId="{272F4076-340B-4C45-A7AD-8951174515B3}" type="pres">
      <dgm:prSet presAssocID="{E5CC1B85-95F4-4E9E-99BE-D8E76FE6F901}" presName="parTxOnly" presStyleLbl="node1" presStyleIdx="1" presStyleCnt="3">
        <dgm:presLayoutVars>
          <dgm:bulletEnabled val="1"/>
        </dgm:presLayoutVars>
      </dgm:prSet>
      <dgm:spPr/>
    </dgm:pt>
    <dgm:pt modelId="{7316F689-6B46-42A5-ADC0-A1F13BC747D4}" type="pres">
      <dgm:prSet presAssocID="{DE7E1827-4310-4FC8-BBDF-3C5F67810B2E}" presName="parSpace" presStyleCnt="0"/>
      <dgm:spPr/>
    </dgm:pt>
    <dgm:pt modelId="{7D5172DF-EC46-475C-8DEC-A9DE26CC1AAE}" type="pres">
      <dgm:prSet presAssocID="{A857EADE-F830-4B21-BAC0-31AE77940C80}" presName="parTxOnly" presStyleLbl="node1" presStyleIdx="2" presStyleCnt="3">
        <dgm:presLayoutVars>
          <dgm:bulletEnabled val="1"/>
        </dgm:presLayoutVars>
      </dgm:prSet>
      <dgm:spPr/>
    </dgm:pt>
  </dgm:ptLst>
  <dgm:cxnLst>
    <dgm:cxn modelId="{7269CB12-9756-4E2C-ACB5-52BF168933C0}" srcId="{C531D7A1-E142-4752-B30A-036D1BC86B3E}" destId="{8175B255-4D1C-4F72-A132-91F9ACBAF170}" srcOrd="0" destOrd="0" parTransId="{E03A8198-0864-48FD-8CF7-A26E642A6F95}" sibTransId="{9EAC469A-E1B8-4F29-AE50-E73E3539DEE1}"/>
    <dgm:cxn modelId="{F54B9044-527E-4D7A-AAB9-6B20CF79E8A8}" type="presOf" srcId="{E5CC1B85-95F4-4E9E-99BE-D8E76FE6F901}" destId="{272F4076-340B-4C45-A7AD-8951174515B3}" srcOrd="0" destOrd="0" presId="urn:microsoft.com/office/officeart/2005/8/layout/hChevron3"/>
    <dgm:cxn modelId="{7BF28F4E-6DCE-427F-BC41-61FBEFF40443}" type="presOf" srcId="{A857EADE-F830-4B21-BAC0-31AE77940C80}" destId="{7D5172DF-EC46-475C-8DEC-A9DE26CC1AAE}" srcOrd="0" destOrd="0" presId="urn:microsoft.com/office/officeart/2005/8/layout/hChevron3"/>
    <dgm:cxn modelId="{3B6B2D99-618F-4442-A529-E0CBB07B456E}" srcId="{C531D7A1-E142-4752-B30A-036D1BC86B3E}" destId="{E5CC1B85-95F4-4E9E-99BE-D8E76FE6F901}" srcOrd="1" destOrd="0" parTransId="{C50817FC-0F78-46BE-82F0-605C9A93B990}" sibTransId="{DE7E1827-4310-4FC8-BBDF-3C5F67810B2E}"/>
    <dgm:cxn modelId="{8E5DE3E0-AB38-4CC6-B882-412D26073046}" srcId="{C531D7A1-E142-4752-B30A-036D1BC86B3E}" destId="{A857EADE-F830-4B21-BAC0-31AE77940C80}" srcOrd="2" destOrd="0" parTransId="{9A1153BB-779B-4DB2-BB0C-652781E69017}" sibTransId="{B345A8A5-9785-4FFD-A94B-9BBFC2C782AC}"/>
    <dgm:cxn modelId="{944C3BEC-8552-47AF-99BB-FB6CED982DE0}" type="presOf" srcId="{C531D7A1-E142-4752-B30A-036D1BC86B3E}" destId="{03EF38E6-3144-4C31-AEB2-C9A12E55930C}" srcOrd="0" destOrd="0" presId="urn:microsoft.com/office/officeart/2005/8/layout/hChevron3"/>
    <dgm:cxn modelId="{783115FF-5088-4E63-BB69-D3E3F3105902}" type="presOf" srcId="{8175B255-4D1C-4F72-A132-91F9ACBAF170}" destId="{B6D0FBA3-0803-4DFE-895E-DB759B2D706E}" srcOrd="0" destOrd="0" presId="urn:microsoft.com/office/officeart/2005/8/layout/hChevron3"/>
    <dgm:cxn modelId="{27B78639-B715-4A37-96B4-5D947040DF58}" type="presParOf" srcId="{03EF38E6-3144-4C31-AEB2-C9A12E55930C}" destId="{B6D0FBA3-0803-4DFE-895E-DB759B2D706E}" srcOrd="0" destOrd="0" presId="urn:microsoft.com/office/officeart/2005/8/layout/hChevron3"/>
    <dgm:cxn modelId="{674AA160-6821-4FCC-967F-94A2A5753D8E}" type="presParOf" srcId="{03EF38E6-3144-4C31-AEB2-C9A12E55930C}" destId="{09AA582F-1AEC-4413-8FA0-56A9020A819C}" srcOrd="1" destOrd="0" presId="urn:microsoft.com/office/officeart/2005/8/layout/hChevron3"/>
    <dgm:cxn modelId="{C6272A6E-4DE0-4B0F-9B30-4A8ECCA79E8E}" type="presParOf" srcId="{03EF38E6-3144-4C31-AEB2-C9A12E55930C}" destId="{272F4076-340B-4C45-A7AD-8951174515B3}" srcOrd="2" destOrd="0" presId="urn:microsoft.com/office/officeart/2005/8/layout/hChevron3"/>
    <dgm:cxn modelId="{4AF4574C-F799-49EA-8A54-B3D3E8452C9D}" type="presParOf" srcId="{03EF38E6-3144-4C31-AEB2-C9A12E55930C}" destId="{7316F689-6B46-42A5-ADC0-A1F13BC747D4}" srcOrd="3" destOrd="0" presId="urn:microsoft.com/office/officeart/2005/8/layout/hChevron3"/>
    <dgm:cxn modelId="{D9D6B21E-C1E2-495A-B24B-CC28ED4E6054}" type="presParOf" srcId="{03EF38E6-3144-4C31-AEB2-C9A12E55930C}" destId="{7D5172DF-EC46-475C-8DEC-A9DE26CC1AAE}" srcOrd="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31D7A1-E142-4752-B30A-036D1BC86B3E}" type="doc">
      <dgm:prSet loTypeId="urn:microsoft.com/office/officeart/2005/8/layout/hChevron3" loCatId="process" qsTypeId="urn:microsoft.com/office/officeart/2005/8/quickstyle/simple2#3" qsCatId="simple" csTypeId="urn:microsoft.com/office/officeart/2005/8/colors/colorful5#3" csCatId="colorful" phldr="1"/>
      <dgm:spPr/>
    </dgm:pt>
    <dgm:pt modelId="{8175B255-4D1C-4F72-A132-91F9ACBAF170}">
      <dgm:prSet phldrT="[文本]" custT="1"/>
      <dgm:spPr>
        <a:effectLst>
          <a:outerShdw blurRad="50800" dist="38100" dir="5400000" algn="t" rotWithShape="0">
            <a:prstClr val="black">
              <a:alpha val="40000"/>
            </a:prstClr>
          </a:outerShdw>
        </a:effectLst>
      </dgm:spPr>
      <dgm:t>
        <a:bodyPr/>
        <a:lstStyle/>
        <a:p>
          <a:r>
            <a:rPr lang="zh-CN" altLang="en-US" sz="1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针对边缘协同计算动态任务调度问题</a:t>
          </a:r>
        </a:p>
      </dgm:t>
    </dgm:pt>
    <dgm:pt modelId="{E03A8198-0864-48FD-8CF7-A26E642A6F95}" type="parTrans" cxnId="{7269CB12-9756-4E2C-ACB5-52BF168933C0}">
      <dgm:prSet/>
      <dgm:spPr/>
      <dgm:t>
        <a:bodyPr/>
        <a:lstStyle/>
        <a:p>
          <a:endParaRPr lang="zh-CN" altLang="en-US"/>
        </a:p>
      </dgm:t>
    </dgm:pt>
    <dgm:pt modelId="{9EAC469A-E1B8-4F29-AE50-E73E3539DEE1}" type="sibTrans" cxnId="{7269CB12-9756-4E2C-ACB5-52BF168933C0}">
      <dgm:prSet/>
      <dgm:spPr/>
      <dgm:t>
        <a:bodyPr/>
        <a:lstStyle/>
        <a:p>
          <a:endParaRPr lang="zh-CN" altLang="en-US"/>
        </a:p>
      </dgm:t>
    </dgm:pt>
    <dgm:pt modelId="{E5CC1B85-95F4-4E9E-99BE-D8E76FE6F901}">
      <dgm:prSet phldrT="[文本]" custT="1"/>
      <dgm:spPr>
        <a:effectLst>
          <a:outerShdw blurRad="50800" dist="38100" dir="2700000" algn="tl" rotWithShape="0">
            <a:prstClr val="black">
              <a:alpha val="40000"/>
            </a:prstClr>
          </a:outerShdw>
        </a:effectLst>
      </dgm:spPr>
      <dgm:t>
        <a:bodyPr/>
        <a:lstStyle/>
        <a:p>
          <a:r>
            <a:rPr lang="zh-CN" altLang="en-US" sz="1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构建综合考虑目标与约束的马尔可夫决策过程模型</a:t>
          </a:r>
        </a:p>
      </dgm:t>
    </dgm:pt>
    <dgm:pt modelId="{C50817FC-0F78-46BE-82F0-605C9A93B990}" type="parTrans" cxnId="{3B6B2D99-618F-4442-A529-E0CBB07B456E}">
      <dgm:prSet/>
      <dgm:spPr/>
      <dgm:t>
        <a:bodyPr/>
        <a:lstStyle/>
        <a:p>
          <a:endParaRPr lang="zh-CN" altLang="en-US"/>
        </a:p>
      </dgm:t>
    </dgm:pt>
    <dgm:pt modelId="{DE7E1827-4310-4FC8-BBDF-3C5F67810B2E}" type="sibTrans" cxnId="{3B6B2D99-618F-4442-A529-E0CBB07B456E}">
      <dgm:prSet/>
      <dgm:spPr/>
      <dgm:t>
        <a:bodyPr/>
        <a:lstStyle/>
        <a:p>
          <a:endParaRPr lang="zh-CN" altLang="en-US"/>
        </a:p>
      </dgm:t>
    </dgm:pt>
    <dgm:pt modelId="{A857EADE-F830-4B21-BAC0-31AE77940C80}">
      <dgm:prSet phldrT="[文本]" custT="1"/>
      <dgm:spPr>
        <a:effectLst>
          <a:outerShdw blurRad="50800" dist="38100" dir="2700000" algn="tl" rotWithShape="0">
            <a:prstClr val="black">
              <a:alpha val="40000"/>
            </a:prstClr>
          </a:outerShdw>
        </a:effectLst>
      </dgm:spPr>
      <dgm:t>
        <a:bodyPr/>
        <a:lstStyle/>
        <a:p>
          <a:r>
            <a:rPr lang="zh-CN" altLang="en-US" sz="1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设计并提出基于深度强化学习的智能优化算法</a:t>
          </a:r>
        </a:p>
      </dgm:t>
    </dgm:pt>
    <dgm:pt modelId="{9A1153BB-779B-4DB2-BB0C-652781E69017}" type="parTrans" cxnId="{8E5DE3E0-AB38-4CC6-B882-412D26073046}">
      <dgm:prSet/>
      <dgm:spPr/>
      <dgm:t>
        <a:bodyPr/>
        <a:lstStyle/>
        <a:p>
          <a:endParaRPr lang="zh-CN" altLang="en-US"/>
        </a:p>
      </dgm:t>
    </dgm:pt>
    <dgm:pt modelId="{B345A8A5-9785-4FFD-A94B-9BBFC2C782AC}" type="sibTrans" cxnId="{8E5DE3E0-AB38-4CC6-B882-412D26073046}">
      <dgm:prSet/>
      <dgm:spPr/>
      <dgm:t>
        <a:bodyPr/>
        <a:lstStyle/>
        <a:p>
          <a:endParaRPr lang="zh-CN" altLang="en-US"/>
        </a:p>
      </dgm:t>
    </dgm:pt>
    <dgm:pt modelId="{342CDBB1-69A5-42BB-9F7F-1586B78981F6}" type="pres">
      <dgm:prSet presAssocID="{C531D7A1-E142-4752-B30A-036D1BC86B3E}" presName="Name0" presStyleCnt="0">
        <dgm:presLayoutVars>
          <dgm:dir/>
          <dgm:resizeHandles val="exact"/>
        </dgm:presLayoutVars>
      </dgm:prSet>
      <dgm:spPr/>
    </dgm:pt>
    <dgm:pt modelId="{5F6C178F-163C-464E-82E3-36B2D9A75ECD}" type="pres">
      <dgm:prSet presAssocID="{8175B255-4D1C-4F72-A132-91F9ACBAF170}" presName="parTxOnly" presStyleLbl="node1" presStyleIdx="0" presStyleCnt="3" custScaleX="71808">
        <dgm:presLayoutVars>
          <dgm:bulletEnabled val="1"/>
        </dgm:presLayoutVars>
      </dgm:prSet>
      <dgm:spPr/>
    </dgm:pt>
    <dgm:pt modelId="{0AA28AFB-4096-488E-9EE1-A3C304ADC13E}" type="pres">
      <dgm:prSet presAssocID="{9EAC469A-E1B8-4F29-AE50-E73E3539DEE1}" presName="parSpace" presStyleCnt="0"/>
      <dgm:spPr/>
    </dgm:pt>
    <dgm:pt modelId="{3F9639D4-1722-4010-A339-92BAA9CBF313}" type="pres">
      <dgm:prSet presAssocID="{E5CC1B85-95F4-4E9E-99BE-D8E76FE6F901}" presName="parTxOnly" presStyleLbl="node1" presStyleIdx="1" presStyleCnt="3">
        <dgm:presLayoutVars>
          <dgm:bulletEnabled val="1"/>
        </dgm:presLayoutVars>
      </dgm:prSet>
      <dgm:spPr/>
    </dgm:pt>
    <dgm:pt modelId="{53921EA4-52EF-48FD-983C-896E09E36751}" type="pres">
      <dgm:prSet presAssocID="{DE7E1827-4310-4FC8-BBDF-3C5F67810B2E}" presName="parSpace" presStyleCnt="0"/>
      <dgm:spPr/>
    </dgm:pt>
    <dgm:pt modelId="{5FCD5F89-583A-4EAF-99D1-90EAE62A967B}" type="pres">
      <dgm:prSet presAssocID="{A857EADE-F830-4B21-BAC0-31AE77940C80}" presName="parTxOnly" presStyleLbl="node1" presStyleIdx="2" presStyleCnt="3">
        <dgm:presLayoutVars>
          <dgm:bulletEnabled val="1"/>
        </dgm:presLayoutVars>
      </dgm:prSet>
      <dgm:spPr/>
    </dgm:pt>
  </dgm:ptLst>
  <dgm:cxnLst>
    <dgm:cxn modelId="{7269CB12-9756-4E2C-ACB5-52BF168933C0}" srcId="{C531D7A1-E142-4752-B30A-036D1BC86B3E}" destId="{8175B255-4D1C-4F72-A132-91F9ACBAF170}" srcOrd="0" destOrd="0" parTransId="{E03A8198-0864-48FD-8CF7-A26E642A6F95}" sibTransId="{9EAC469A-E1B8-4F29-AE50-E73E3539DEE1}"/>
    <dgm:cxn modelId="{6CC43614-DBD8-41B1-B4A6-265340EFAB18}" type="presOf" srcId="{8175B255-4D1C-4F72-A132-91F9ACBAF170}" destId="{5F6C178F-163C-464E-82E3-36B2D9A75ECD}" srcOrd="0" destOrd="0" presId="urn:microsoft.com/office/officeart/2005/8/layout/hChevron3"/>
    <dgm:cxn modelId="{FD135620-6898-4A49-A8F4-BDBD5253334A}" type="presOf" srcId="{C531D7A1-E142-4752-B30A-036D1BC86B3E}" destId="{342CDBB1-69A5-42BB-9F7F-1586B78981F6}" srcOrd="0" destOrd="0" presId="urn:microsoft.com/office/officeart/2005/8/layout/hChevron3"/>
    <dgm:cxn modelId="{3B6B2D99-618F-4442-A529-E0CBB07B456E}" srcId="{C531D7A1-E142-4752-B30A-036D1BC86B3E}" destId="{E5CC1B85-95F4-4E9E-99BE-D8E76FE6F901}" srcOrd="1" destOrd="0" parTransId="{C50817FC-0F78-46BE-82F0-605C9A93B990}" sibTransId="{DE7E1827-4310-4FC8-BBDF-3C5F67810B2E}"/>
    <dgm:cxn modelId="{BFD9869C-0FAE-45AA-A77F-206BEDA9CC9B}" type="presOf" srcId="{E5CC1B85-95F4-4E9E-99BE-D8E76FE6F901}" destId="{3F9639D4-1722-4010-A339-92BAA9CBF313}" srcOrd="0" destOrd="0" presId="urn:microsoft.com/office/officeart/2005/8/layout/hChevron3"/>
    <dgm:cxn modelId="{CD1AABA7-79D2-4DAB-B58A-533C529BE083}" type="presOf" srcId="{A857EADE-F830-4B21-BAC0-31AE77940C80}" destId="{5FCD5F89-583A-4EAF-99D1-90EAE62A967B}" srcOrd="0" destOrd="0" presId="urn:microsoft.com/office/officeart/2005/8/layout/hChevron3"/>
    <dgm:cxn modelId="{8E5DE3E0-AB38-4CC6-B882-412D26073046}" srcId="{C531D7A1-E142-4752-B30A-036D1BC86B3E}" destId="{A857EADE-F830-4B21-BAC0-31AE77940C80}" srcOrd="2" destOrd="0" parTransId="{9A1153BB-779B-4DB2-BB0C-652781E69017}" sibTransId="{B345A8A5-9785-4FFD-A94B-9BBFC2C782AC}"/>
    <dgm:cxn modelId="{EF34C24E-7EFC-458A-B4B8-1D3B0CACD64E}" type="presParOf" srcId="{342CDBB1-69A5-42BB-9F7F-1586B78981F6}" destId="{5F6C178F-163C-464E-82E3-36B2D9A75ECD}" srcOrd="0" destOrd="0" presId="urn:microsoft.com/office/officeart/2005/8/layout/hChevron3"/>
    <dgm:cxn modelId="{4A283A25-39FF-4676-BDD3-CB2A72D791C7}" type="presParOf" srcId="{342CDBB1-69A5-42BB-9F7F-1586B78981F6}" destId="{0AA28AFB-4096-488E-9EE1-A3C304ADC13E}" srcOrd="1" destOrd="0" presId="urn:microsoft.com/office/officeart/2005/8/layout/hChevron3"/>
    <dgm:cxn modelId="{A23BFE55-A9A8-4741-A0E0-44ABC0BF41B8}" type="presParOf" srcId="{342CDBB1-69A5-42BB-9F7F-1586B78981F6}" destId="{3F9639D4-1722-4010-A339-92BAA9CBF313}" srcOrd="2" destOrd="0" presId="urn:microsoft.com/office/officeart/2005/8/layout/hChevron3"/>
    <dgm:cxn modelId="{1185E83E-BCBA-4573-BD23-6A672768262F}" type="presParOf" srcId="{342CDBB1-69A5-42BB-9F7F-1586B78981F6}" destId="{53921EA4-52EF-48FD-983C-896E09E36751}" srcOrd="3" destOrd="0" presId="urn:microsoft.com/office/officeart/2005/8/layout/hChevron3"/>
    <dgm:cxn modelId="{43A88C26-7A21-49C4-870C-072429634A7A}" type="presParOf" srcId="{342CDBB1-69A5-42BB-9F7F-1586B78981F6}" destId="{5FCD5F89-583A-4EAF-99D1-90EAE62A967B}" srcOrd="4" destOrd="0" presId="urn:microsoft.com/office/officeart/2005/8/layout/hChevron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A294BF-5F8C-4A32-A6CA-9960965B4120}">
      <dsp:nvSpPr>
        <dsp:cNvPr id="0" name=""/>
        <dsp:cNvSpPr/>
      </dsp:nvSpPr>
      <dsp:spPr>
        <a:xfrm>
          <a:off x="870" y="0"/>
          <a:ext cx="2127310" cy="1189806"/>
        </a:xfrm>
        <a:prstGeom prst="homePlat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a:outerShdw blurRad="50800" dist="38100" dir="8100000" algn="tr" rotWithShape="0">
            <a:prstClr val="black">
              <a:alpha val="40000"/>
            </a:prst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针对服务定价与任务卸载问题</a:t>
          </a:r>
        </a:p>
      </dsp:txBody>
      <dsp:txXfrm>
        <a:off x="870" y="0"/>
        <a:ext cx="1829859" cy="1189806"/>
      </dsp:txXfrm>
    </dsp:sp>
    <dsp:sp modelId="{6749A73E-A4D2-4910-9AB5-62ACEC3481B9}">
      <dsp:nvSpPr>
        <dsp:cNvPr id="0" name=""/>
        <dsp:cNvSpPr/>
      </dsp:nvSpPr>
      <dsp:spPr>
        <a:xfrm>
          <a:off x="1442781" y="0"/>
          <a:ext cx="3427001" cy="1189806"/>
        </a:xfrm>
        <a:prstGeom prst="chevron">
          <a:avLst/>
        </a:prstGeom>
        <a:solidFill>
          <a:schemeClr val="accent5">
            <a:hueOff val="-3676672"/>
            <a:satOff val="-5114"/>
            <a:lumOff val="-1961"/>
            <a:alphaOff val="0"/>
          </a:schemeClr>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构建多领导者多跟随者的斯塔克尔伯格博弈模型</a:t>
          </a:r>
        </a:p>
      </dsp:txBody>
      <dsp:txXfrm>
        <a:off x="2037684" y="0"/>
        <a:ext cx="2237195" cy="1189806"/>
      </dsp:txXfrm>
    </dsp:sp>
    <dsp:sp modelId="{0486AB96-5BD3-4367-9E56-AAE2FF9678E1}">
      <dsp:nvSpPr>
        <dsp:cNvPr id="0" name=""/>
        <dsp:cNvSpPr/>
      </dsp:nvSpPr>
      <dsp:spPr>
        <a:xfrm>
          <a:off x="4184382" y="0"/>
          <a:ext cx="3427001" cy="1189806"/>
        </a:xfrm>
        <a:prstGeom prst="chevron">
          <a:avLst/>
        </a:prstGeom>
        <a:solidFill>
          <a:schemeClr val="accent5">
            <a:hueOff val="-7353344"/>
            <a:satOff val="-10228"/>
            <a:lumOff val="-3922"/>
            <a:alphaOff val="0"/>
          </a:schemeClr>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设计并提出分布式任务卸载和动态服务定价算法</a:t>
          </a:r>
        </a:p>
      </dsp:txBody>
      <dsp:txXfrm>
        <a:off x="4779285" y="0"/>
        <a:ext cx="2237195" cy="11898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0FBA3-0803-4DFE-895E-DB759B2D706E}">
      <dsp:nvSpPr>
        <dsp:cNvPr id="0" name=""/>
        <dsp:cNvSpPr/>
      </dsp:nvSpPr>
      <dsp:spPr>
        <a:xfrm>
          <a:off x="2008" y="0"/>
          <a:ext cx="2267764" cy="1189806"/>
        </a:xfrm>
        <a:prstGeom prst="homePlat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针对边缘协同计算能耗优化问题</a:t>
          </a:r>
        </a:p>
      </dsp:txBody>
      <dsp:txXfrm>
        <a:off x="2008" y="0"/>
        <a:ext cx="1970313" cy="1189806"/>
      </dsp:txXfrm>
    </dsp:sp>
    <dsp:sp modelId="{272F4076-340B-4C45-A7AD-8951174515B3}">
      <dsp:nvSpPr>
        <dsp:cNvPr id="0" name=""/>
        <dsp:cNvSpPr/>
      </dsp:nvSpPr>
      <dsp:spPr>
        <a:xfrm>
          <a:off x="1602214" y="0"/>
          <a:ext cx="3337794" cy="1189806"/>
        </a:xfrm>
        <a:prstGeom prst="chevron">
          <a:avLst/>
        </a:prstGeom>
        <a:solidFill>
          <a:schemeClr val="accent5">
            <a:hueOff val="-3676672"/>
            <a:satOff val="-5114"/>
            <a:lumOff val="-1961"/>
            <a:alphaOff val="0"/>
          </a:schemeClr>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构建任务调度与资源分配的协同随机优化模型</a:t>
          </a:r>
        </a:p>
      </dsp:txBody>
      <dsp:txXfrm>
        <a:off x="2197117" y="0"/>
        <a:ext cx="2147988" cy="1189806"/>
      </dsp:txXfrm>
    </dsp:sp>
    <dsp:sp modelId="{7D5172DF-EC46-475C-8DEC-A9DE26CC1AAE}">
      <dsp:nvSpPr>
        <dsp:cNvPr id="0" name=""/>
        <dsp:cNvSpPr/>
      </dsp:nvSpPr>
      <dsp:spPr>
        <a:xfrm>
          <a:off x="4272450" y="0"/>
          <a:ext cx="3337794" cy="1189806"/>
        </a:xfrm>
        <a:prstGeom prst="chevron">
          <a:avLst/>
        </a:prstGeom>
        <a:solidFill>
          <a:schemeClr val="accent5">
            <a:hueOff val="-7353344"/>
            <a:satOff val="-10228"/>
            <a:lumOff val="-3922"/>
            <a:alphaOff val="0"/>
          </a:schemeClr>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设计并提出高能效的动态任务调度算法</a:t>
          </a:r>
        </a:p>
      </dsp:txBody>
      <dsp:txXfrm>
        <a:off x="4867353" y="0"/>
        <a:ext cx="2147988" cy="11898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C178F-163C-464E-82E3-36B2D9A75ECD}">
      <dsp:nvSpPr>
        <dsp:cNvPr id="0" name=""/>
        <dsp:cNvSpPr/>
      </dsp:nvSpPr>
      <dsp:spPr>
        <a:xfrm>
          <a:off x="2110" y="0"/>
          <a:ext cx="2356768" cy="1189806"/>
        </a:xfrm>
        <a:prstGeom prst="homePlat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针对边缘协同计算动态任务调度问题</a:t>
          </a:r>
        </a:p>
      </dsp:txBody>
      <dsp:txXfrm>
        <a:off x="2110" y="0"/>
        <a:ext cx="2059317" cy="1189806"/>
      </dsp:txXfrm>
    </dsp:sp>
    <dsp:sp modelId="{3F9639D4-1722-4010-A339-92BAA9CBF313}">
      <dsp:nvSpPr>
        <dsp:cNvPr id="0" name=""/>
        <dsp:cNvSpPr/>
      </dsp:nvSpPr>
      <dsp:spPr>
        <a:xfrm>
          <a:off x="1702469" y="0"/>
          <a:ext cx="3282041" cy="1189806"/>
        </a:xfrm>
        <a:prstGeom prst="chevron">
          <a:avLst/>
        </a:prstGeom>
        <a:solidFill>
          <a:schemeClr val="accent5">
            <a:hueOff val="-3676672"/>
            <a:satOff val="-5114"/>
            <a:lumOff val="-1961"/>
            <a:alphaOff val="0"/>
          </a:schemeClr>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构建综合考虑目标与约束的马尔可夫决策过程模型</a:t>
          </a:r>
        </a:p>
      </dsp:txBody>
      <dsp:txXfrm>
        <a:off x="2297372" y="0"/>
        <a:ext cx="2092235" cy="1189806"/>
      </dsp:txXfrm>
    </dsp:sp>
    <dsp:sp modelId="{5FCD5F89-583A-4EAF-99D1-90EAE62A967B}">
      <dsp:nvSpPr>
        <dsp:cNvPr id="0" name=""/>
        <dsp:cNvSpPr/>
      </dsp:nvSpPr>
      <dsp:spPr>
        <a:xfrm>
          <a:off x="4328102" y="0"/>
          <a:ext cx="3282041" cy="1189806"/>
        </a:xfrm>
        <a:prstGeom prst="chevron">
          <a:avLst/>
        </a:prstGeom>
        <a:solidFill>
          <a:schemeClr val="accent5">
            <a:hueOff val="-7353344"/>
            <a:satOff val="-10228"/>
            <a:lumOff val="-3922"/>
            <a:alphaOff val="0"/>
          </a:schemeClr>
        </a:solidFill>
        <a:ln w="1905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设计并提出基于深度强化学习的智能优化算法</a:t>
          </a:r>
        </a:p>
      </dsp:txBody>
      <dsp:txXfrm>
        <a:off x="4923005" y="0"/>
        <a:ext cx="2092235" cy="118980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2">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3">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defRPr sz="1200" noProof="1"/>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PMingLiU" panose="02020500000000000000" pitchFamily="18" charset="-120"/>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noProof="1" dirty="0">
                <a:latin typeface="等线" panose="02010600030101010101" pitchFamily="2" charset="-122"/>
                <a:ea typeface="等线" panose="02010600030101010101" pitchFamily="2" charset="-122"/>
                <a:cs typeface="等线"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en-US" sz="1200" b="0" i="0" u="none" strike="noStrike" kern="1200" cap="none" spc="0" normalizeH="0" baseline="0" noProof="1">
              <a:ln>
                <a:noFill/>
              </a:ln>
              <a:solidFill>
                <a:schemeClr val="tx1"/>
              </a:solidFill>
              <a:effectLst/>
              <a:uLnTx/>
              <a:uFillTx/>
              <a:latin typeface="等线" panose="02010600030101010101" pitchFamily="2" charset="-122"/>
              <a:ea typeface="等线" panose="02010600030101010101" pitchFamily="2" charset="-122"/>
              <a:cs typeface="等线" panose="02010600030101010101" pitchFamily="2" charset="-122"/>
            </a:endParaRPr>
          </a:p>
        </p:txBody>
      </p:sp>
      <p:sp>
        <p:nvSpPr>
          <p:cNvPr id="20484"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9221" name="备注占位符 4"/>
          <p:cNvSpPr>
            <a:spLocks noGrp="1" noChangeArrowheads="1"/>
          </p:cNvSpPr>
          <p:nvPr>
            <p:ph type="body" sz="quarter" idx="4294967295"/>
          </p:nvPr>
        </p:nvSpPr>
        <p:spPr bwMode="auto">
          <a:xfrm>
            <a:off x="685800" y="4400550"/>
            <a:ext cx="5486400" cy="360045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PMingLiU" panose="02020500000000000000" pitchFamily="18" charset="-120"/>
                <a:cs typeface="+mn-cs"/>
              </a:rPr>
              <a:t>编辑母版文本样式</a:t>
            </a:r>
          </a:p>
          <a:p>
            <a:pPr marL="457200" marR="0" lvl="1"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PMingLiU" panose="02020500000000000000" pitchFamily="18" charset="-120"/>
                <a:cs typeface="+mn-cs"/>
              </a:rPr>
              <a:t>第二级</a:t>
            </a:r>
          </a:p>
          <a:p>
            <a:pPr marL="914400" marR="0" lvl="2"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PMingLiU" panose="02020500000000000000" pitchFamily="18" charset="-120"/>
                <a:cs typeface="+mn-cs"/>
              </a:rPr>
              <a:t>第三级</a:t>
            </a:r>
          </a:p>
          <a:p>
            <a:pPr marL="1371600" marR="0" lvl="3"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PMingLiU" panose="02020500000000000000" pitchFamily="18" charset="-120"/>
                <a:cs typeface="+mn-cs"/>
              </a:rPr>
              <a:t>第四级</a:t>
            </a:r>
          </a:p>
          <a:p>
            <a:pPr marL="1828800" marR="0" lvl="4"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PMingLiU" panose="02020500000000000000" pitchFamily="18" charset="-120"/>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fontAlgn="auto">
              <a:defRPr sz="1200" noProof="1"/>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PMingLiU" panose="02020500000000000000" pitchFamily="18" charset="-120"/>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lvl1pPr algn="r">
              <a:defRPr sz="1200" noProof="1" dirty="0">
                <a:latin typeface="等线"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50FAFC0-A429-4771-8EB9-C87D82DCB56A}" type="slidenum">
              <a:rPr kumimoji="0" lang="zh-CN" altLang="en-US" sz="1200" b="0" i="0" u="none" strike="noStrike" kern="1200" cap="none" spc="0" normalizeH="0" baseline="0" noProof="1" dirty="0">
                <a:ln>
                  <a:noFill/>
                </a:ln>
                <a:solidFill>
                  <a:schemeClr val="tx1"/>
                </a:solidFill>
                <a:effectLst/>
                <a:uLnTx/>
                <a:uFillTx/>
                <a:latin typeface="等线" panose="02010600030101010101" pitchFamily="2" charset="-122"/>
                <a:ea typeface="PMingLiU" panose="02020500000000000000" pitchFamily="18" charset="-120"/>
                <a:cs typeface="+mn-cs"/>
              </a:rPr>
              <a:t>‹#›</a:t>
            </a:fld>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PMingLiU" panose="02020500000000000000" pitchFamily="18" charset="-120"/>
              <a:cs typeface="+mn-cs"/>
            </a:endParaRPr>
          </a:p>
        </p:txBody>
      </p:sp>
    </p:spTree>
  </p:cSld>
  <p:clrMap bg1="lt1" tx1="dk1" bg2="lt2" tx2="dk2" accent1="accent1" accent2="accent2" accent3="accent3" accent4="accent4" accent5="accent5" accent6="accent6" hlink="hlink" folHlink="folHlink"/>
  <p:hf sldNum="0" hdr="0" ftr="0" dt="0"/>
  <p:notesStyle>
    <a:lvl1pPr algn="l" rtl="0" fontAlgn="base">
      <a:spcBef>
        <a:spcPct val="0"/>
      </a:spcBef>
      <a:spcAft>
        <a:spcPct val="0"/>
      </a:spcAft>
      <a:defRPr sz="1200" kern="1200">
        <a:solidFill>
          <a:schemeClr val="tx1"/>
        </a:solidFill>
        <a:latin typeface="+mn-lt"/>
        <a:ea typeface="PMingLiU" panose="02020500000000000000" pitchFamily="18" charset="-120"/>
        <a:cs typeface="+mn-cs"/>
      </a:defRPr>
    </a:lvl1pPr>
    <a:lvl2pPr marL="457200" algn="l" rtl="0" fontAlgn="base">
      <a:spcBef>
        <a:spcPct val="0"/>
      </a:spcBef>
      <a:spcAft>
        <a:spcPct val="0"/>
      </a:spcAft>
      <a:defRPr sz="1200" kern="1200">
        <a:solidFill>
          <a:schemeClr val="tx1"/>
        </a:solidFill>
        <a:latin typeface="+mn-lt"/>
        <a:ea typeface="PMingLiU" panose="02020500000000000000" pitchFamily="18" charset="-120"/>
        <a:cs typeface="+mn-cs"/>
      </a:defRPr>
    </a:lvl2pPr>
    <a:lvl3pPr marL="914400" algn="l" rtl="0" fontAlgn="base">
      <a:spcBef>
        <a:spcPct val="0"/>
      </a:spcBef>
      <a:spcAft>
        <a:spcPct val="0"/>
      </a:spcAft>
      <a:defRPr sz="1200" kern="1200">
        <a:solidFill>
          <a:schemeClr val="tx1"/>
        </a:solidFill>
        <a:latin typeface="+mn-lt"/>
        <a:ea typeface="PMingLiU" panose="02020500000000000000" pitchFamily="18" charset="-120"/>
        <a:cs typeface="+mn-cs"/>
      </a:defRPr>
    </a:lvl3pPr>
    <a:lvl4pPr marL="1371600" algn="l" rtl="0" fontAlgn="base">
      <a:spcBef>
        <a:spcPct val="0"/>
      </a:spcBef>
      <a:spcAft>
        <a:spcPct val="0"/>
      </a:spcAft>
      <a:defRPr sz="1200" kern="1200">
        <a:solidFill>
          <a:schemeClr val="tx1"/>
        </a:solidFill>
        <a:latin typeface="+mn-lt"/>
        <a:ea typeface="PMingLiU" panose="02020500000000000000" pitchFamily="18" charset="-120"/>
        <a:cs typeface="+mn-cs"/>
      </a:defRPr>
    </a:lvl4pPr>
    <a:lvl5pPr marL="1828800" algn="l" rtl="0" fontAlgn="base">
      <a:spcBef>
        <a:spcPct val="0"/>
      </a:spcBef>
      <a:spcAft>
        <a:spcPct val="0"/>
      </a:spcAft>
      <a:defRPr sz="1200" kern="1200">
        <a:solidFill>
          <a:schemeClr val="tx1"/>
        </a:solidFill>
        <a:latin typeface="+mn-lt"/>
        <a:ea typeface="PMingLiU" panose="02020500000000000000"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各位老师和同学们大家下午好，我是计算机学院</a:t>
            </a:r>
            <a:r>
              <a:rPr lang="en-US" altLang="zh-CN" dirty="0"/>
              <a:t>21</a:t>
            </a:r>
            <a:r>
              <a:rPr lang="zh-CN" altLang="en-US" dirty="0"/>
              <a:t>级硕士研究生许嘉洁，我的专业是计算机技术，导师是</a:t>
            </a:r>
            <a:r>
              <a:rPr lang="zh-CN" altLang="en-US" dirty="0">
                <a:ea typeface="宋体" panose="02010600030101010101" pitchFamily="2" charset="-122"/>
                <a:sym typeface="+mn-ea"/>
              </a:rPr>
              <a:t>陈莹教授。</a:t>
            </a:r>
            <a:endParaRPr lang="en-US" altLang="zh-CN" dirty="0">
              <a:ea typeface="宋体" panose="02010600030101010101" pitchFamily="2" charset="-122"/>
              <a:sym typeface="+mn-ea"/>
            </a:endParaRPr>
          </a:p>
          <a:p>
            <a:r>
              <a:rPr lang="zh-CN" altLang="en-US" dirty="0"/>
              <a:t>硕士论文题目是面向物联网的边缘协同计算优化策略研究。</a:t>
            </a:r>
          </a:p>
        </p:txBody>
      </p:sp>
      <p:sp>
        <p:nvSpPr>
          <p:cNvPr id="4" name="灯片编号占位符 3"/>
          <p:cNvSpPr>
            <a:spLocks noGrp="1"/>
          </p:cNvSpPr>
          <p:nvPr>
            <p:ph type="sldNum" sz="quarter" idx="5"/>
          </p:nvPr>
        </p:nvSpPr>
        <p:spPr/>
        <p:txBody>
          <a:bodyPr/>
          <a:lstStyle/>
          <a:p>
            <a:fld id="{FDE3548B-3D3C-437F-8219-0CAE81331FB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ChangeArrowheads="1" noTextEdit="1"/>
          </p:cNvSpPr>
          <p:nvPr>
            <p:ph type="sldImg" idx="4294967295"/>
          </p:nvPr>
        </p:nvSpPr>
        <p:spPr>
          <a:ln>
            <a:miter lim="800000"/>
          </a:ln>
        </p:spPr>
      </p:sp>
      <p:sp>
        <p:nvSpPr>
          <p:cNvPr id="26626" name="备注占位符 2"/>
          <p:cNvSpPr>
            <a:spLocks noGrp="1" noChangeArrowheads="1"/>
          </p:cNvSpPr>
          <p:nvPr>
            <p:ph type="body" idx="4294967295"/>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第一个研究内容是</a:t>
            </a:r>
            <a:r>
              <a:rPr lang="zh-CN" altLang="en-US" sz="1200" b="1" dirty="0">
                <a:solidFill>
                  <a:srgbClr val="0070C0"/>
                </a:solidFill>
                <a:latin typeface="微软雅黑" panose="020B0503020204020204" pitchFamily="34" charset="-122"/>
                <a:ea typeface="微软雅黑" panose="020B0503020204020204" pitchFamily="34" charset="-122"/>
              </a:rPr>
              <a:t>面向边缘协同计算的任务卸载与资源定价策略研究</a:t>
            </a:r>
            <a:r>
              <a:rPr lang="zh-CN" altLang="en-US" dirty="0"/>
              <a:t>。</a:t>
            </a:r>
          </a:p>
          <a:p>
            <a:endParaRPr lang="en-US" altLang="zh-CN" dirty="0"/>
          </a:p>
          <a:p>
            <a:r>
              <a:rPr lang="zh-CN" altLang="en-US" dirty="0"/>
              <a:t>如场景图一所示，考虑一个配备边缘服务器的基站与多个物联网设备进行通信的场景。</a:t>
            </a:r>
          </a:p>
          <a:p>
            <a:r>
              <a:rPr lang="zh-CN" altLang="en-US" dirty="0"/>
              <a:t>场景中将每</a:t>
            </a:r>
            <a:r>
              <a:rPr lang="en-US" altLang="zh-CN" dirty="0"/>
              <a:t>3</a:t>
            </a:r>
            <a:r>
              <a:rPr lang="zh-CN" altLang="en-US" dirty="0"/>
              <a:t>个物联网设备分为一个簇集，并共用一个信道，当物联网设备与基站进行通信时，同一簇集内的物联网设备互相干扰，对资源存在竞争关系。</a:t>
            </a:r>
            <a:endParaRPr lang="en-US" altLang="zh-CN" dirty="0"/>
          </a:p>
          <a:p>
            <a:endParaRPr lang="zh-CN" altLang="en-US" dirty="0"/>
          </a:p>
          <a:p>
            <a:r>
              <a:rPr dirty="0" err="1">
                <a:sym typeface="+mn-ea"/>
              </a:rPr>
              <a:t>应用博弈理论</a:t>
            </a:r>
            <a:r>
              <a:rPr lang="zh-CN" altLang="en-US" dirty="0">
                <a:sym typeface="+mn-ea"/>
              </a:rPr>
              <a:t>描述物联网设备</a:t>
            </a:r>
            <a:r>
              <a:rPr dirty="0">
                <a:sym typeface="+mn-ea"/>
              </a:rPr>
              <a:t>间</a:t>
            </a:r>
            <a:r>
              <a:rPr lang="zh-CN" altLang="en-US" dirty="0">
                <a:sym typeface="+mn-ea"/>
              </a:rPr>
              <a:t>关于传输功率</a:t>
            </a:r>
            <a:r>
              <a:rPr dirty="0" err="1">
                <a:sym typeface="+mn-ea"/>
              </a:rPr>
              <a:t>资源</a:t>
            </a:r>
            <a:r>
              <a:rPr lang="zh-CN" altLang="en-US" dirty="0">
                <a:sym typeface="+mn-ea"/>
              </a:rPr>
              <a:t>的</a:t>
            </a:r>
            <a:r>
              <a:rPr dirty="0" err="1">
                <a:sym typeface="+mn-ea"/>
              </a:rPr>
              <a:t>竞争关系</a:t>
            </a:r>
            <a:r>
              <a:rPr dirty="0">
                <a:sym typeface="+mn-ea"/>
              </a:rPr>
              <a:t>，</a:t>
            </a:r>
            <a:r>
              <a:rPr lang="zh-CN" altLang="en-US" dirty="0">
                <a:sym typeface="+mn-ea"/>
              </a:rPr>
              <a:t>并将这种竞争关系</a:t>
            </a:r>
            <a:r>
              <a:rPr lang="zh-CN" dirty="0">
                <a:sym typeface="+mn-ea"/>
              </a:rPr>
              <a:t>建立</a:t>
            </a:r>
            <a:r>
              <a:rPr lang="zh-CN" altLang="en-US" dirty="0">
                <a:sym typeface="+mn-ea"/>
              </a:rPr>
              <a:t>为非合作博弈模型，</a:t>
            </a:r>
            <a:endParaRPr lang="en-US" altLang="zh-CN" dirty="0">
              <a:sym typeface="+mn-ea"/>
            </a:endParaRPr>
          </a:p>
          <a:p>
            <a:r>
              <a:rPr lang="zh-CN" altLang="en-US" sz="1200" kern="1200" dirty="0">
                <a:solidFill>
                  <a:schemeClr val="tx1"/>
                </a:solidFill>
                <a:latin typeface="+mn-lt"/>
                <a:ea typeface="PMingLiU" panose="02020500000000000000" pitchFamily="18" charset="-120"/>
                <a:cs typeface="+mn-cs"/>
                <a:sym typeface="+mn-ea"/>
              </a:rPr>
              <a:t>设计均衡的资源调度策略以保证成本最小化</a:t>
            </a:r>
          </a:p>
        </p:txBody>
      </p:sp>
      <p:sp>
        <p:nvSpPr>
          <p:cNvPr id="2662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fld id="{18BFCEC7-F992-405F-8DD1-A207E3E86750}" type="slidenum">
              <a:rPr lang="zh-CN" altLang="en-US" smtClean="0">
                <a:latin typeface="等线" panose="02010600030101010101" pitchFamily="2" charset="-122"/>
              </a:rPr>
              <a:t>10</a:t>
            </a:fld>
            <a:endParaRPr lang="zh-CN" altLang="en-US">
              <a:latin typeface="等线"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sym typeface="+mn-ea"/>
              </a:rPr>
              <a:t>首先是系统模型部分，根据不同的计算方式，构建物联网设备的成本函数，以及服务器的收益函数。优化目标是最小化物联网设备的成本，和最大化服务器的收益，其决策变量分别是卸载方式</a:t>
            </a:r>
            <a:r>
              <a:rPr lang="en-US" altLang="zh-CN" dirty="0">
                <a:sym typeface="+mn-ea"/>
              </a:rPr>
              <a:t>x</a:t>
            </a:r>
            <a:r>
              <a:rPr lang="zh-CN" altLang="en-US" dirty="0">
                <a:sym typeface="+mn-ea"/>
              </a:rPr>
              <a:t>和定价策略</a:t>
            </a:r>
            <a:r>
              <a:rPr lang="en-US" altLang="zh-CN" dirty="0">
                <a:sym typeface="+mn-ea"/>
              </a:rPr>
              <a:t>b</a:t>
            </a:r>
            <a:r>
              <a:rPr lang="zh-CN" altLang="en-US" dirty="0">
                <a:sym typeface="+mn-ea"/>
              </a:rPr>
              <a:t>。</a:t>
            </a:r>
            <a:endParaRPr lang="en-US" altLang="zh-CN" dirty="0">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t>此外，基于边际效益理论，构建物联网设备和边缘服务器的效用函数，其中这部分表示其策略对于其他用户的影响。</a:t>
            </a: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t>同时，考虑到优化问题由两部分组成，因此，将其建模为斯塔克尔伯格博弈。其中，包括参与者</a:t>
            </a:r>
            <a:r>
              <a:rPr lang="en-US" altLang="zh-CN" dirty="0"/>
              <a:t>M</a:t>
            </a:r>
            <a:r>
              <a:rPr lang="zh-CN" altLang="en-US" dirty="0"/>
              <a:t>和</a:t>
            </a:r>
            <a:r>
              <a:rPr lang="en-US" altLang="zh-CN" dirty="0"/>
              <a:t>N</a:t>
            </a:r>
            <a:r>
              <a:rPr lang="zh-CN" altLang="en-US" dirty="0"/>
              <a:t>，决策集合</a:t>
            </a:r>
            <a:r>
              <a:rPr lang="en-US" altLang="zh-CN" dirty="0"/>
              <a:t>x</a:t>
            </a:r>
            <a:r>
              <a:rPr lang="zh-CN" altLang="en-US" dirty="0"/>
              <a:t>和</a:t>
            </a:r>
            <a:r>
              <a:rPr lang="en-US" altLang="zh-CN" dirty="0"/>
              <a:t>b</a:t>
            </a:r>
            <a:r>
              <a:rPr lang="zh-CN" altLang="en-US" dirty="0"/>
              <a:t>，以及服务器和设备的效用集合</a:t>
            </a:r>
            <a:r>
              <a:rPr lang="en-US" altLang="zh-CN" dirty="0"/>
              <a:t>U</a:t>
            </a:r>
            <a:r>
              <a:rPr lang="zh-CN" altLang="en-US" dirty="0"/>
              <a:t>。</a:t>
            </a:r>
          </a:p>
        </p:txBody>
      </p:sp>
    </p:spTree>
    <p:extLst>
      <p:ext uri="{BB962C8B-B14F-4D97-AF65-F5344CB8AC3E}">
        <p14:creationId xmlns:p14="http://schemas.microsoft.com/office/powerpoint/2010/main" val="2788381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t>对建立的斯塔克尔伯格博弈模型需要证明斯塔克尔伯格均衡的存在性，当效用函数满足这两个不等式时，说明系统达到斯塔克尔伯格均衡。</a:t>
            </a: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t>证明斯塔克尔伯格均衡的步骤是：</a:t>
            </a: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t>分别证明领导者之间的博弈和跟随者之间的博弈均存在纳什均衡，二者的纳什均衡共同构成了斯塔克尔伯格均衡。</a:t>
            </a: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t>通过引入</a:t>
            </a: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t>接着，根据势博弈的有限递增属性，说明此系统在有限次迭代后可以达到收敛，可得到均衡解。</a:t>
            </a: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sym typeface="+mn-ea"/>
            </a:endParaRPr>
          </a:p>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dirty="0">
                <a:sym typeface="+mn-ea"/>
              </a:rPr>
              <a:t>GCERS</a:t>
            </a:r>
            <a:r>
              <a:rPr lang="zh-CN" altLang="en-US" dirty="0">
                <a:sym typeface="+mn-ea"/>
              </a:rPr>
              <a:t>基于博弈的最小化成本资源调度算法的主要步骤如图所示，</a:t>
            </a:r>
            <a:endParaRPr lang="en-US" altLang="zh-CN" dirty="0">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sym typeface="+mn-ea"/>
              </a:rPr>
              <a:t>首先，初始化各个参数和博弈环境</a:t>
            </a:r>
            <a:endParaRPr lang="en-US" altLang="zh-CN" dirty="0">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sym typeface="+mn-ea"/>
              </a:rPr>
              <a:t>接着基于最佳响应思想，进行循环迭代，不断更新资源调度策略，直到系统达到收敛状态</a:t>
            </a:r>
            <a:endParaRPr lang="en-US" altLang="zh-CN" dirty="0">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sym typeface="+mn-ea"/>
              </a:rPr>
              <a:t>（收敛状态是指任意物联网设备</a:t>
            </a:r>
            <a:r>
              <a:rPr lang="en-US" altLang="zh-CN" dirty="0" err="1">
                <a:sym typeface="+mn-ea"/>
              </a:rPr>
              <a:t>i</a:t>
            </a:r>
            <a:r>
              <a:rPr lang="zh-CN" altLang="en-US" dirty="0">
                <a:sym typeface="+mn-ea"/>
              </a:rPr>
              <a:t>在改变资源调度策略后，取得的成本值不再改变，说明此时系统已经达到收敛）</a:t>
            </a:r>
            <a:endParaRPr lang="en-US" altLang="zh-CN" dirty="0">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sym typeface="+mn-ea"/>
              </a:rPr>
              <a:t>最后，得到均衡功率资源调度策略集。</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sym typeface="+mn-ea"/>
              </a:rPr>
              <a:t>第四部分是实验验证，</a:t>
            </a:r>
            <a:endParaRPr lang="en-US" altLang="zh-CN" dirty="0">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sym typeface="+mn-ea"/>
              </a:rPr>
              <a:t>图1.1描述了路径损耗因子对系统成本的影响，当传输距离为</a:t>
            </a:r>
            <a:r>
              <a:rPr lang="en-US" altLang="zh-CN" dirty="0">
                <a:sym typeface="+mn-ea"/>
              </a:rPr>
              <a:t>50m</a:t>
            </a:r>
            <a:r>
              <a:rPr lang="zh-CN" altLang="en-US" dirty="0">
                <a:sym typeface="+mn-ea"/>
              </a:rPr>
              <a:t>时，权衡因子</a:t>
            </a:r>
            <a:r>
              <a:rPr lang="en-US" altLang="zh-CN" dirty="0">
                <a:sym typeface="+mn-ea"/>
              </a:rPr>
              <a:t>a</a:t>
            </a:r>
            <a:r>
              <a:rPr lang="zh-CN" altLang="en-US" dirty="0">
                <a:sym typeface="+mn-ea"/>
              </a:rPr>
              <a:t>取值越大，系统成本越大。</a:t>
            </a:r>
            <a:endParaRPr lang="en-US" altLang="zh-CN" dirty="0">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sym typeface="+mn-ea"/>
              </a:rPr>
              <a:t>图</a:t>
            </a:r>
            <a:r>
              <a:rPr lang="en-US" altLang="zh-CN" dirty="0">
                <a:sym typeface="+mn-ea"/>
              </a:rPr>
              <a:t>1.2</a:t>
            </a:r>
            <a:r>
              <a:rPr lang="zh-CN" altLang="en-US" dirty="0">
                <a:sym typeface="+mn-ea"/>
              </a:rPr>
              <a:t>描述了四种不同算法下，单簇集内物联网设备对系统成本的影响，如图所示，当物联网设备数量为</a:t>
            </a:r>
            <a:r>
              <a:rPr lang="en-US" altLang="zh-CN" dirty="0">
                <a:sym typeface="+mn-ea"/>
              </a:rPr>
              <a:t>3</a:t>
            </a:r>
            <a:r>
              <a:rPr lang="zh-CN" altLang="en-US" dirty="0">
                <a:sym typeface="+mn-ea"/>
              </a:rPr>
              <a:t>的时候，</a:t>
            </a:r>
            <a:r>
              <a:rPr lang="en-US" altLang="zh-CN" dirty="0">
                <a:sym typeface="+mn-ea"/>
              </a:rPr>
              <a:t>GCERS</a:t>
            </a:r>
            <a:r>
              <a:rPr lang="zh-CN" altLang="en-US" dirty="0">
                <a:sym typeface="+mn-ea"/>
              </a:rPr>
              <a:t>算法的系统成本最低，相比于其他算法，可以有效降低</a:t>
            </a:r>
            <a:r>
              <a:rPr lang="en-US" altLang="zh-CN" dirty="0">
                <a:solidFill>
                  <a:srgbClr val="FF0000"/>
                </a:solidFill>
                <a:sym typeface="+mn-ea"/>
              </a:rPr>
              <a:t>19</a:t>
            </a:r>
            <a:r>
              <a:rPr lang="zh-CN" altLang="en-US" dirty="0">
                <a:solidFill>
                  <a:srgbClr val="FF0000"/>
                </a:solidFill>
                <a:sym typeface="+mn-ea"/>
              </a:rPr>
              <a:t>%~</a:t>
            </a:r>
            <a:r>
              <a:rPr lang="en-US" altLang="zh-CN" dirty="0">
                <a:solidFill>
                  <a:srgbClr val="FF0000"/>
                </a:solidFill>
                <a:sym typeface="+mn-ea"/>
              </a:rPr>
              <a:t>35</a:t>
            </a:r>
            <a:r>
              <a:rPr lang="zh-CN" altLang="en-US" dirty="0">
                <a:solidFill>
                  <a:srgbClr val="FF0000"/>
                </a:solidFill>
                <a:sym typeface="+mn-ea"/>
              </a:rPr>
              <a:t>%</a:t>
            </a:r>
            <a:r>
              <a:rPr lang="zh-CN" altLang="en-US" dirty="0">
                <a:sym typeface="+mn-ea"/>
              </a:rPr>
              <a:t>的系统成本。</a:t>
            </a:r>
            <a:endParaRPr lang="en-US" altLang="zh-CN" dirty="0">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sym typeface="+mn-ea"/>
            </a:endParaRPr>
          </a:p>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4915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a:t>第二个研究内容是。。</a:t>
            </a:r>
            <a:endParaRPr lang="en-US" altLang="zh-CN" dirty="0"/>
          </a:p>
        </p:txBody>
      </p:sp>
      <p:sp>
        <p:nvSpPr>
          <p:cNvPr id="4915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8958CF6-6423-409E-8CCD-A28C48945B0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ChangeArrowheads="1" noTextEdit="1"/>
          </p:cNvSpPr>
          <p:nvPr>
            <p:ph type="sldImg" idx="4294967295"/>
          </p:nvPr>
        </p:nvSpPr>
        <p:spPr>
          <a:ln>
            <a:miter lim="800000"/>
          </a:ln>
        </p:spPr>
      </p:sp>
      <p:sp>
        <p:nvSpPr>
          <p:cNvPr id="26626" name="备注占位符 2"/>
          <p:cNvSpPr>
            <a:spLocks noGrp="1" noChangeArrowheads="1"/>
          </p:cNvSpPr>
          <p:nvPr>
            <p:ph type="body" idx="4294967295"/>
          </p:nvPr>
        </p:nvSpPr>
        <p:spPr/>
        <p:txBody>
          <a:bodyPr/>
          <a:lstStyle/>
          <a:p>
            <a:r>
              <a:rPr lang="zh-CN" altLang="en-US" dirty="0"/>
              <a:t>研究内容二为基于</a:t>
            </a:r>
            <a:r>
              <a:rPr lang="en-US" altLang="zh-CN" dirty="0"/>
              <a:t>NOMA</a:t>
            </a:r>
            <a:r>
              <a:rPr lang="zh-CN" altLang="en-US" dirty="0"/>
              <a:t>多边缘服务器资源调度策略研究，</a:t>
            </a:r>
            <a:endParaRPr lang="en-US" altLang="zh-CN" dirty="0"/>
          </a:p>
          <a:p>
            <a:r>
              <a:rPr lang="zh-CN" altLang="en-US" dirty="0"/>
              <a:t>具体场景如图所示，有多个配备边缘服务器的基站和多个物联网设备，基站为覆盖范围内的多个物联网设备提供通信服务，</a:t>
            </a:r>
            <a:endParaRPr lang="en-US" altLang="zh-CN" dirty="0"/>
          </a:p>
          <a:p>
            <a:r>
              <a:rPr lang="zh-CN" altLang="en-US" dirty="0"/>
              <a:t>其中，位于基站的重叠覆盖区域的物联网设备，会受到同一基站内其他设备的组内干扰，也会收到邻基站内其他设备的组间干扰。这些干扰的产生会影响物联网设备的资源调度策略。</a:t>
            </a:r>
            <a:endParaRPr lang="en-US" altLang="zh-CN" dirty="0"/>
          </a:p>
          <a:p>
            <a:endParaRPr lang="zh-CN" altLang="en-US" dirty="0"/>
          </a:p>
          <a:p>
            <a:r>
              <a:rPr lang="zh-CN" altLang="en-US" dirty="0"/>
              <a:t>在这个场景中，使用</a:t>
            </a:r>
            <a:r>
              <a:rPr lang="en-US" altLang="zh-CN" dirty="0"/>
              <a:t>NOMA</a:t>
            </a:r>
            <a:r>
              <a:rPr lang="zh-CN" altLang="en-US" dirty="0"/>
              <a:t>技术对设备受到的干扰进行解码，消除干扰，提高资源频谱利用率。</a:t>
            </a:r>
            <a:endParaRPr lang="en-US" altLang="zh-CN" dirty="0"/>
          </a:p>
          <a:p>
            <a:r>
              <a:rPr lang="zh-CN" altLang="en-US" dirty="0"/>
              <a:t>此研究的目标是</a:t>
            </a:r>
            <a:r>
              <a:rPr lang="zh-CN" altLang="en-US" sz="1200" kern="1200" dirty="0">
                <a:solidFill>
                  <a:schemeClr val="tx1"/>
                </a:solidFill>
                <a:latin typeface="+mn-lt"/>
                <a:ea typeface="PMingLiU" panose="02020500000000000000" pitchFamily="18" charset="-120"/>
                <a:cs typeface="+mn-cs"/>
                <a:sym typeface="+mn-ea"/>
              </a:rPr>
              <a:t>设计低复杂度的资源调度策略以保证系统能耗最小化</a:t>
            </a:r>
            <a:endParaRPr lang="zh-CN" altLang="en-US" sz="1200" kern="1200" dirty="0">
              <a:solidFill>
                <a:schemeClr val="tx1"/>
              </a:solidFill>
              <a:latin typeface="+mn-lt"/>
              <a:ea typeface="PMingLiU" panose="02020500000000000000" pitchFamily="18" charset="-120"/>
              <a:cs typeface="+mn-cs"/>
            </a:endParaRPr>
          </a:p>
          <a:p>
            <a:endParaRPr lang="zh-CN" altLang="en-US" dirty="0"/>
          </a:p>
        </p:txBody>
      </p:sp>
      <p:sp>
        <p:nvSpPr>
          <p:cNvPr id="2662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fld id="{18BFCEC7-F992-405F-8DD1-A207E3E86750}" type="slidenum">
              <a:rPr lang="zh-CN" altLang="en-US" smtClean="0">
                <a:latin typeface="等线" panose="02010600030101010101" pitchFamily="2" charset="-122"/>
              </a:rPr>
              <a:t>17</a:t>
            </a:fld>
            <a:endParaRPr lang="zh-CN" altLang="en-US">
              <a:latin typeface="等线"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sym typeface="+mn-ea"/>
              </a:rPr>
              <a:t>第二部分是系统模型，</a:t>
            </a:r>
            <a:endParaRPr lang="en-US" altLang="zh-CN" dirty="0">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sym typeface="+mn-ea"/>
              </a:rPr>
              <a:t>包括本地处理任务量、本地处理任务能耗、任务传输速率、任务传输能耗和任务队列的更新。</a:t>
            </a:r>
            <a:endParaRPr lang="en-US" altLang="zh-CN" dirty="0">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sym typeface="+mn-ea"/>
              </a:rPr>
              <a:t>这一研究内容的决策变量有两个，分别是</a:t>
            </a:r>
            <a:r>
              <a:rPr lang="zh-CN" altLang="en-US" dirty="0">
                <a:solidFill>
                  <a:srgbClr val="FF0000"/>
                </a:solidFill>
                <a:latin typeface="微软雅黑" panose="020B0503020204020204" pitchFamily="34" charset="-122"/>
                <a:ea typeface="微软雅黑" panose="020B0503020204020204" pitchFamily="34" charset="-122"/>
              </a:rPr>
              <a:t>物联网设备到基站的传输功率和物联网设备的</a:t>
            </a:r>
            <a:r>
              <a:rPr lang="en-US" altLang="zh-CN" dirty="0">
                <a:solidFill>
                  <a:srgbClr val="FF0000"/>
                </a:solidFill>
                <a:latin typeface="微软雅黑" panose="020B0503020204020204" pitchFamily="34" charset="-122"/>
                <a:ea typeface="微软雅黑" panose="020B0503020204020204" pitchFamily="34" charset="-122"/>
              </a:rPr>
              <a:t>CPU</a:t>
            </a:r>
            <a:r>
              <a:rPr lang="zh-CN" altLang="en-US" dirty="0">
                <a:solidFill>
                  <a:srgbClr val="FF0000"/>
                </a:solidFill>
                <a:latin typeface="微软雅黑" panose="020B0503020204020204" pitchFamily="34" charset="-122"/>
                <a:ea typeface="微软雅黑" panose="020B0503020204020204" pitchFamily="34" charset="-122"/>
              </a:rPr>
              <a:t>周期频率。</a:t>
            </a:r>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dirty="0">
              <a:solidFill>
                <a:srgbClr val="FF0000"/>
              </a:solidFill>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endParaRPr lang="en-US" altLang="zh-CN" dirty="0">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t>此研究点的优化问题是：</a:t>
            </a:r>
            <a:r>
              <a:rPr lang="zh-CN" altLang="en-US" sz="1200" dirty="0">
                <a:latin typeface="微软雅黑" panose="020B0503020204020204" pitchFamily="34" charset="-122"/>
                <a:ea typeface="微软雅黑" panose="020B0503020204020204" pitchFamily="34" charset="-122"/>
              </a:rPr>
              <a:t>在保证</a:t>
            </a:r>
            <a:r>
              <a:rPr lang="zh-CN" altLang="en-US" sz="1200" dirty="0">
                <a:solidFill>
                  <a:srgbClr val="FF0000"/>
                </a:solidFill>
                <a:latin typeface="微软雅黑" panose="020B0503020204020204" pitchFamily="34" charset="-122"/>
                <a:ea typeface="微软雅黑" panose="020B0503020204020204" pitchFamily="34" charset="-122"/>
              </a:rPr>
              <a:t>任务队列稳定</a:t>
            </a:r>
            <a:r>
              <a:rPr lang="zh-CN" altLang="en-US" sz="1200" dirty="0">
                <a:latin typeface="微软雅黑" panose="020B0503020204020204" pitchFamily="34" charset="-122"/>
                <a:ea typeface="微软雅黑" panose="020B0503020204020204" pitchFamily="34" charset="-122"/>
              </a:rPr>
              <a:t>的前提下，</a:t>
            </a:r>
            <a:r>
              <a:rPr lang="zh-CN" altLang="en-US" sz="1200" dirty="0">
                <a:solidFill>
                  <a:srgbClr val="FF0000"/>
                </a:solidFill>
                <a:latin typeface="微软雅黑" panose="020B0503020204020204" pitchFamily="34" charset="-122"/>
                <a:ea typeface="微软雅黑" panose="020B0503020204020204" pitchFamily="34" charset="-122"/>
              </a:rPr>
              <a:t>最小化</a:t>
            </a:r>
            <a:r>
              <a:rPr lang="zh-CN" altLang="en-US" sz="1200" dirty="0">
                <a:latin typeface="微软雅黑" panose="020B0503020204020204" pitchFamily="34" charset="-122"/>
                <a:ea typeface="微软雅黑" panose="020B0503020204020204" pitchFamily="34" charset="-122"/>
              </a:rPr>
              <a:t>多物联网设备资源调度</a:t>
            </a:r>
            <a:r>
              <a:rPr lang="zh-CN" altLang="en-US" sz="1200" dirty="0">
                <a:solidFill>
                  <a:srgbClr val="FF0000"/>
                </a:solidFill>
                <a:latin typeface="微软雅黑" panose="020B0503020204020204" pitchFamily="34" charset="-122"/>
                <a:ea typeface="微软雅黑" panose="020B0503020204020204" pitchFamily="34" charset="-122"/>
              </a:rPr>
              <a:t>能耗。</a:t>
            </a:r>
            <a:endParaRPr lang="en-US" altLang="zh-CN" sz="1200" dirty="0">
              <a:solidFill>
                <a:srgbClr val="FF0000"/>
              </a:solidFill>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defRPr/>
            </a:pPr>
            <a:endParaRPr lang="en-US" altLang="zh-CN" sz="1200" dirty="0">
              <a:solidFill>
                <a:srgbClr val="FF0000"/>
              </a:solidFill>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sz="1200" dirty="0">
                <a:solidFill>
                  <a:srgbClr val="FF0000"/>
                </a:solidFill>
                <a:latin typeface="微软雅黑" panose="020B0503020204020204" pitchFamily="34" charset="-122"/>
                <a:ea typeface="微软雅黑" panose="020B0503020204020204" pitchFamily="34" charset="-122"/>
              </a:rPr>
              <a:t>一共有三个约束条件，分别是</a:t>
            </a:r>
            <a:r>
              <a:rPr lang="zh-CN" altLang="en-US" dirty="0">
                <a:solidFill>
                  <a:srgbClr val="0070C0"/>
                </a:solidFill>
                <a:latin typeface="微软雅黑" panose="020B0503020204020204" pitchFamily="34" charset="-122"/>
                <a:ea typeface="微软雅黑" panose="020B0503020204020204" pitchFamily="34" charset="-122"/>
              </a:rPr>
              <a:t>物联网设备计算资源限制、物联网设备传输功率资源限制</a:t>
            </a:r>
            <a:r>
              <a:rPr lang="zh-CN" altLang="en-US" sz="1200" dirty="0">
                <a:solidFill>
                  <a:srgbClr val="0070C0"/>
                </a:solidFill>
                <a:latin typeface="微软雅黑" panose="020B0503020204020204" pitchFamily="34" charset="-122"/>
                <a:ea typeface="微软雅黑" panose="020B0503020204020204" pitchFamily="34" charset="-122"/>
              </a:rPr>
              <a:t>和</a:t>
            </a:r>
            <a:r>
              <a:rPr lang="zh-CN" altLang="en-US" dirty="0">
                <a:solidFill>
                  <a:srgbClr val="0070C0"/>
                </a:solidFill>
                <a:latin typeface="微软雅黑" panose="020B0503020204020204" pitchFamily="34" charset="-122"/>
                <a:ea typeface="微软雅黑" panose="020B0503020204020204" pitchFamily="34" charset="-122"/>
              </a:rPr>
              <a:t>任务队列稳定限制</a:t>
            </a:r>
            <a:r>
              <a:rPr lang="zh-CN" altLang="en-US" sz="1200" dirty="0">
                <a:solidFill>
                  <a:srgbClr val="FF0000"/>
                </a:solidFill>
                <a:latin typeface="微软雅黑" panose="020B0503020204020204" pitchFamily="34" charset="-122"/>
                <a:ea typeface="微软雅黑" panose="020B0503020204020204" pitchFamily="34" charset="-122"/>
              </a:rPr>
              <a:t>。</a:t>
            </a:r>
          </a:p>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t>本次硕士论文答辩我将从研究背景，研究现状、研究内容，以及总结与展望</a:t>
            </a:r>
            <a:r>
              <a:rPr lang="en-US" altLang="zh-CN" dirty="0"/>
              <a:t>4</a:t>
            </a:r>
            <a:r>
              <a:rPr lang="zh-CN" altLang="en-US" dirty="0"/>
              <a:t>个方面向各位老师进行汇报，请各位老师批评指正。</a:t>
            </a:r>
            <a:endParaRPr lang="en-US" altLang="zh-CN" dirty="0"/>
          </a:p>
        </p:txBody>
      </p:sp>
      <p:sp>
        <p:nvSpPr>
          <p:cNvPr id="4" name="灯片编号占位符 3"/>
          <p:cNvSpPr>
            <a:spLocks noGrp="1"/>
          </p:cNvSpPr>
          <p:nvPr>
            <p:ph type="sldNum" sz="quarter" idx="5"/>
          </p:nvPr>
        </p:nvSpPr>
        <p:spPr/>
        <p:txBody>
          <a:bodyPr/>
          <a:lstStyle/>
          <a:p>
            <a:fld id="{FDE3548B-3D3C-437F-8219-0CAE81331FB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接下来对转化后的静态优化问题进行求解，可以看到这个问题的决策变量不存在耦合关系，那这个优化问题可以直接分解为两个子问题进行求解，其中，</a:t>
            </a:r>
            <a:r>
              <a:rPr lang="en-US" altLang="zh-CN"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P2.1</a:t>
            </a:r>
            <a:r>
              <a:rPr lang="zh-CN" altLang="en-US"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是一次线性问题，可以直接进行求解，</a:t>
            </a:r>
            <a:r>
              <a:rPr lang="en-US" altLang="zh-CN"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P2.2</a:t>
            </a:r>
            <a:r>
              <a:rPr lang="zh-CN" altLang="en-US"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问题关于传输功率决策变量，建立多物联网设备间的非合作博弈模型，进行求解</a:t>
            </a:r>
            <a:endParaRPr lang="en-US" altLang="zh-CN"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defRPr/>
            </a:pPr>
            <a:endParaRPr lang="en-US" altLang="zh-CN" sz="1200"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sz="1200" dirty="0">
                <a:latin typeface="微软雅黑" panose="020B0503020204020204" pitchFamily="34" charset="-122"/>
                <a:ea typeface="微软雅黑" panose="020B0503020204020204" pitchFamily="34" charset="-122"/>
              </a:rPr>
              <a:t>多个物联网设备关于</a:t>
            </a:r>
            <a:r>
              <a:rPr lang="zh-CN" altLang="en-US" sz="1200" dirty="0">
                <a:solidFill>
                  <a:srgbClr val="FF0000"/>
                </a:solidFill>
                <a:latin typeface="微软雅黑" panose="020B0503020204020204" pitchFamily="34" charset="-122"/>
                <a:ea typeface="微软雅黑" panose="020B0503020204020204" pitchFamily="34" charset="-122"/>
              </a:rPr>
              <a:t>传输功率资源</a:t>
            </a:r>
            <a:r>
              <a:rPr lang="zh-CN" altLang="en-US" sz="1200" dirty="0">
                <a:latin typeface="微软雅黑" panose="020B0503020204020204" pitchFamily="34" charset="-122"/>
                <a:ea typeface="微软雅黑" panose="020B0503020204020204" pitchFamily="34" charset="-122"/>
              </a:rPr>
              <a:t>存在</a:t>
            </a:r>
            <a:r>
              <a:rPr lang="zh-CN" altLang="en-US" sz="1200" dirty="0">
                <a:solidFill>
                  <a:srgbClr val="FF0000"/>
                </a:solidFill>
                <a:latin typeface="微软雅黑" panose="020B0503020204020204" pitchFamily="34" charset="-122"/>
                <a:ea typeface="微软雅黑" panose="020B0503020204020204" pitchFamily="34" charset="-122"/>
              </a:rPr>
              <a:t>竞争关系</a:t>
            </a:r>
            <a:r>
              <a:rPr lang="zh-CN" altLang="en-US" sz="1200" dirty="0">
                <a:latin typeface="微软雅黑" panose="020B0503020204020204" pitchFamily="34" charset="-122"/>
                <a:ea typeface="微软雅黑" panose="020B0503020204020204" pitchFamily="34" charset="-122"/>
              </a:rPr>
              <a:t>，建立关于功率资源的</a:t>
            </a:r>
            <a:r>
              <a:rPr lang="zh-CN" altLang="en-US" sz="1200" dirty="0">
                <a:solidFill>
                  <a:srgbClr val="FF0000"/>
                </a:solidFill>
                <a:latin typeface="微软雅黑" panose="020B0503020204020204" pitchFamily="34" charset="-122"/>
                <a:ea typeface="微软雅黑" panose="020B0503020204020204" pitchFamily="34" charset="-122"/>
              </a:rPr>
              <a:t>非合作博弈模型</a:t>
            </a:r>
            <a:endParaRPr lang="zh-CN" altLang="en-US" sz="1200" dirty="0">
              <a:solidFill>
                <a:srgbClr val="FF0000"/>
              </a:solidFill>
            </a:endParaRPr>
          </a:p>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接下来对转化后的静态优化问题进行求解，可以看到这个问题的决策变量不存在耦合关系，那这个优化问题可以直接分解为两个子问题进行求解，其中，</a:t>
            </a:r>
            <a:r>
              <a:rPr lang="en-US" altLang="zh-CN"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P2.1</a:t>
            </a:r>
            <a:r>
              <a:rPr lang="zh-CN" altLang="en-US"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是一次线性问题，可以直接进行求解，</a:t>
            </a:r>
            <a:r>
              <a:rPr lang="en-US" altLang="zh-CN"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P2.2</a:t>
            </a:r>
            <a:r>
              <a:rPr lang="zh-CN" altLang="en-US"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问题关于传输功率决策变量，建立多物联网设备间的非合作博弈模型，进行求解</a:t>
            </a:r>
            <a:endParaRPr lang="en-US" altLang="zh-CN"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defRPr/>
            </a:pPr>
            <a:endParaRPr lang="en-US" altLang="zh-CN" sz="1200" b="1" dirty="0">
              <a:solidFill>
                <a:schemeClr val="accent1">
                  <a:lumMod val="75000"/>
                </a:schemeClr>
              </a:solidFill>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sz="1200" dirty="0">
                <a:latin typeface="微软雅黑" panose="020B0503020204020204" pitchFamily="34" charset="-122"/>
                <a:ea typeface="微软雅黑" panose="020B0503020204020204" pitchFamily="34" charset="-122"/>
              </a:rPr>
              <a:t>多个物联网设备关于</a:t>
            </a:r>
            <a:r>
              <a:rPr lang="zh-CN" altLang="en-US" sz="1200" dirty="0">
                <a:solidFill>
                  <a:srgbClr val="FF0000"/>
                </a:solidFill>
                <a:latin typeface="微软雅黑" panose="020B0503020204020204" pitchFamily="34" charset="-122"/>
                <a:ea typeface="微软雅黑" panose="020B0503020204020204" pitchFamily="34" charset="-122"/>
              </a:rPr>
              <a:t>传输功率资源</a:t>
            </a:r>
            <a:r>
              <a:rPr lang="zh-CN" altLang="en-US" sz="1200" dirty="0">
                <a:latin typeface="微软雅黑" panose="020B0503020204020204" pitchFamily="34" charset="-122"/>
                <a:ea typeface="微软雅黑" panose="020B0503020204020204" pitchFamily="34" charset="-122"/>
              </a:rPr>
              <a:t>存在</a:t>
            </a:r>
            <a:r>
              <a:rPr lang="zh-CN" altLang="en-US" sz="1200" dirty="0">
                <a:solidFill>
                  <a:srgbClr val="FF0000"/>
                </a:solidFill>
                <a:latin typeface="微软雅黑" panose="020B0503020204020204" pitchFamily="34" charset="-122"/>
                <a:ea typeface="微软雅黑" panose="020B0503020204020204" pitchFamily="34" charset="-122"/>
              </a:rPr>
              <a:t>竞争关系</a:t>
            </a:r>
            <a:r>
              <a:rPr lang="zh-CN" altLang="en-US" sz="1200" dirty="0">
                <a:latin typeface="微软雅黑" panose="020B0503020204020204" pitchFamily="34" charset="-122"/>
                <a:ea typeface="微软雅黑" panose="020B0503020204020204" pitchFamily="34" charset="-122"/>
              </a:rPr>
              <a:t>，建立关于功率资源的</a:t>
            </a:r>
            <a:r>
              <a:rPr lang="zh-CN" altLang="en-US" sz="1200" dirty="0">
                <a:solidFill>
                  <a:srgbClr val="FF0000"/>
                </a:solidFill>
                <a:latin typeface="微软雅黑" panose="020B0503020204020204" pitchFamily="34" charset="-122"/>
                <a:ea typeface="微软雅黑" panose="020B0503020204020204" pitchFamily="34" charset="-122"/>
              </a:rPr>
              <a:t>非合作博弈模型</a:t>
            </a:r>
            <a:endParaRPr lang="zh-CN" altLang="en-US" sz="1200" dirty="0">
              <a:solidFill>
                <a:srgbClr val="FF0000"/>
              </a:solidFill>
            </a:endParaRPr>
          </a:p>
          <a:p>
            <a:endParaRPr lang="zh-CN" altLang="en-US" dirty="0"/>
          </a:p>
        </p:txBody>
      </p:sp>
    </p:spTree>
    <p:extLst>
      <p:ext uri="{BB962C8B-B14F-4D97-AF65-F5344CB8AC3E}">
        <p14:creationId xmlns:p14="http://schemas.microsoft.com/office/powerpoint/2010/main" val="1513505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DRSTO</a:t>
            </a:r>
            <a:r>
              <a:rPr lang="zh-CN" altLang="en-US" dirty="0">
                <a:sym typeface="+mn-ea"/>
              </a:rPr>
              <a:t>算法的主要步骤如上所示，分别求解两个子问题，第一个子问题直接进行求解，第二个基于最佳响应思想进行求解，以得到最优的计算资源和功率资源调度策略。</a:t>
            </a:r>
          </a:p>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t>最后，通过仿真实验对算法的性能进行验证，如图</a:t>
            </a:r>
            <a:r>
              <a:rPr lang="en-US" altLang="zh-CN" dirty="0"/>
              <a:t>2.1</a:t>
            </a:r>
            <a:r>
              <a:rPr lang="zh-CN" altLang="en-US" dirty="0"/>
              <a:t>中，蓝色线条是自己设计的算法，可以看出，比另外两种算法降低约</a:t>
            </a:r>
            <a:r>
              <a:rPr lang="en-US" altLang="zh-CN" dirty="0"/>
              <a:t>11%-37%</a:t>
            </a:r>
            <a:r>
              <a:rPr lang="zh-CN" altLang="en-US" dirty="0"/>
              <a:t>的能耗，对于任务队列长度，提出的算法明显的优于其他算法，这也说明此算法可以在保持任务队列长度稳定的同时，有效的降低系统能耗。</a:t>
            </a:r>
          </a:p>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4915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a:t>第三个研究内容是。。</a:t>
            </a:r>
            <a:endParaRPr lang="en-US" altLang="zh-CN" dirty="0"/>
          </a:p>
        </p:txBody>
      </p:sp>
      <p:sp>
        <p:nvSpPr>
          <p:cNvPr id="4915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8958CF6-6423-409E-8CCD-A28C48945B0F}"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ChangeArrowheads="1" noTextEdit="1"/>
          </p:cNvSpPr>
          <p:nvPr>
            <p:ph type="sldImg" idx="4294967295"/>
          </p:nvPr>
        </p:nvSpPr>
        <p:spPr>
          <a:ln>
            <a:miter lim="800000"/>
          </a:ln>
        </p:spPr>
      </p:sp>
      <p:sp>
        <p:nvSpPr>
          <p:cNvPr id="26626" name="备注占位符 2"/>
          <p:cNvSpPr>
            <a:spLocks noGrp="1" noChangeArrowheads="1"/>
          </p:cNvSpPr>
          <p:nvPr>
            <p:ph type="body" idx="4294967295"/>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t>研究内容三为基于</a:t>
            </a:r>
            <a:r>
              <a:rPr lang="en-US" altLang="zh-CN" dirty="0"/>
              <a:t>NOMA</a:t>
            </a:r>
            <a:r>
              <a:rPr lang="zh-CN" altLang="en-US" dirty="0"/>
              <a:t>星地一体化资源调度策略研究，具体场景如图所示</a:t>
            </a:r>
            <a:endParaRPr lang="en-US" altLang="zh-CN" dirty="0"/>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考虑到低轨卫星与地面物联网设备通信时，部分物联网设备的信道条件差，导致数据包的丢失和延迟，出现网络堵塞和高能耗的问题，</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难以满足物联网设备的通信需求。为了解决这些问题，引入具有暂存转发数据功能的中继节点，到地面物联网设备和低轨卫星之间，</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辅助低轨卫星为地面物联网设备提供通信服务。引入中继节点，可以有效地缓解网络堵塞问题，降低系统能耗，提高通信效率和质量。</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但引入中继节点会造成计算处理任务的复杂度增大以及系统能耗开销变多，因此，需要根据具体的场景和需求进行权衡优化。</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2662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fld id="{18BFCEC7-F992-405F-8DD1-A207E3E86750}" type="slidenum">
              <a:rPr lang="zh-CN" altLang="en-US" smtClean="0">
                <a:latin typeface="等线" panose="02010600030101010101" pitchFamily="2" charset="-122"/>
              </a:rPr>
              <a:t>25</a:t>
            </a:fld>
            <a:endParaRPr lang="zh-CN" altLang="en-US">
              <a:latin typeface="等线"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sym typeface="+mn-ea"/>
              </a:rPr>
              <a:t>第二部分是系统模型，</a:t>
            </a:r>
            <a:endParaRPr lang="en-US" altLang="zh-CN" dirty="0">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sym typeface="+mn-ea"/>
              </a:rPr>
              <a:t>包括本地处理任务能耗、任务传输能耗、两个任务队列长度的更新和总能耗的计算。</a:t>
            </a:r>
            <a:endParaRPr lang="zh-CN" altLang="en-US" dirty="0">
              <a:solidFill>
                <a:srgbClr val="FF0000"/>
              </a:solidFill>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t>在这样的模型下，优化问题是</a:t>
            </a:r>
            <a:r>
              <a:rPr lang="zh-CN" altLang="en-US" sz="1200" dirty="0">
                <a:solidFill>
                  <a:srgbClr val="FF0000"/>
                </a:solidFill>
                <a:latin typeface="微软雅黑" panose="020B0503020204020204" pitchFamily="34" charset="-122"/>
                <a:ea typeface="微软雅黑" panose="020B0503020204020204" pitchFamily="34" charset="-122"/>
              </a:rPr>
              <a:t>在</a:t>
            </a:r>
            <a:r>
              <a:rPr lang="zh-CN" altLang="en-US" sz="1200" dirty="0">
                <a:latin typeface="微软雅黑" panose="020B0503020204020204" pitchFamily="34" charset="-122"/>
                <a:ea typeface="微软雅黑" panose="020B0503020204020204" pitchFamily="34" charset="-122"/>
              </a:rPr>
              <a:t>满足</a:t>
            </a:r>
            <a:r>
              <a:rPr lang="zh-CN" altLang="en-US" sz="1200" dirty="0">
                <a:solidFill>
                  <a:srgbClr val="FF0000"/>
                </a:solidFill>
                <a:latin typeface="微软雅黑" panose="020B0503020204020204" pitchFamily="34" charset="-122"/>
                <a:ea typeface="微软雅黑" panose="020B0503020204020204" pitchFamily="34" charset="-122"/>
              </a:rPr>
              <a:t>任务队列稳定</a:t>
            </a:r>
            <a:r>
              <a:rPr lang="zh-CN" altLang="en-US" sz="1200" dirty="0">
                <a:latin typeface="微软雅黑" panose="020B0503020204020204" pitchFamily="34" charset="-122"/>
                <a:ea typeface="微软雅黑" panose="020B0503020204020204" pitchFamily="34" charset="-122"/>
              </a:rPr>
              <a:t>的前提下</a:t>
            </a:r>
            <a:r>
              <a:rPr lang="zh-CN" altLang="en-US" sz="1200" dirty="0">
                <a:solidFill>
                  <a:srgbClr val="FF0000"/>
                </a:solidFill>
                <a:latin typeface="微软雅黑" panose="020B0503020204020204" pitchFamily="34" charset="-122"/>
                <a:ea typeface="微软雅黑" panose="020B0503020204020204" pitchFamily="34" charset="-122"/>
              </a:rPr>
              <a:t>，最小化</a:t>
            </a:r>
            <a:r>
              <a:rPr lang="zh-CN" altLang="en-US" sz="1200" dirty="0">
                <a:latin typeface="微软雅黑" panose="020B0503020204020204" pitchFamily="34" charset="-122"/>
                <a:ea typeface="微软雅黑" panose="020B0503020204020204" pitchFamily="34" charset="-122"/>
              </a:rPr>
              <a:t>低轨卫星辅助资源调度</a:t>
            </a:r>
            <a:r>
              <a:rPr lang="zh-CN" altLang="en-US" sz="1200" dirty="0">
                <a:solidFill>
                  <a:srgbClr val="FF0000"/>
                </a:solidFill>
                <a:latin typeface="微软雅黑" panose="020B0503020204020204" pitchFamily="34" charset="-122"/>
                <a:ea typeface="微软雅黑" panose="020B0503020204020204" pitchFamily="34" charset="-122"/>
              </a:rPr>
              <a:t>系统能耗</a:t>
            </a:r>
          </a:p>
          <a:p>
            <a:r>
              <a:rPr lang="zh-CN" altLang="en-US" dirty="0"/>
              <a:t>这是优化问题的整体形式化表达，以及一些约束条件，</a:t>
            </a:r>
            <a:endParaRPr lang="en-US" altLang="zh-CN" dirty="0"/>
          </a:p>
          <a:p>
            <a:r>
              <a:rPr lang="zh-CN" altLang="en-US" dirty="0"/>
              <a:t>有三个个决策变量，分别是</a:t>
            </a:r>
          </a:p>
        </p:txBody>
      </p:sp>
      <p:sp>
        <p:nvSpPr>
          <p:cNvPr id="4" name="灯片编号占位符 3"/>
          <p:cNvSpPr>
            <a:spLocks noGrp="1"/>
          </p:cNvSpPr>
          <p:nvPr>
            <p:ph type="sldNum" sz="quarter" idx="10"/>
          </p:nvPr>
        </p:nvSpPr>
        <p:spPr/>
        <p:txBody>
          <a:bodyPr/>
          <a:lstStyle/>
          <a:p>
            <a:fld id="{FDE3548B-3D3C-437F-8219-0CAE81331FB6}"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通过分析，可以看出这个优化问题</a:t>
            </a:r>
            <a:r>
              <a:rPr lang="en-US" altLang="zh-CN" dirty="0"/>
              <a:t>P1</a:t>
            </a:r>
            <a:r>
              <a:rPr lang="zh-CN" altLang="en-US" dirty="0"/>
              <a:t>为随机优化问题，首先利用李雅普诺夫优化方法将该问题转化为静态优化问题</a:t>
            </a:r>
            <a:r>
              <a:rPr lang="en-US" altLang="zh-CN" dirty="0"/>
              <a:t>P2</a:t>
            </a:r>
            <a:r>
              <a:rPr lang="zh-CN" altLang="en-US" dirty="0"/>
              <a:t>，</a:t>
            </a:r>
            <a:endParaRPr lang="en-US" altLang="zh-CN" dirty="0"/>
          </a:p>
          <a:p>
            <a:r>
              <a:rPr lang="zh-CN" altLang="en-US" dirty="0"/>
              <a:t>其中，</a:t>
            </a:r>
            <a:r>
              <a:rPr lang="en-US" altLang="zh-CN" dirty="0"/>
              <a:t>V</a:t>
            </a:r>
            <a:r>
              <a:rPr lang="zh-CN" altLang="en-US" sz="1200" dirty="0">
                <a:latin typeface="微软雅黑" panose="020B0503020204020204" pitchFamily="34" charset="-122"/>
                <a:ea typeface="微软雅黑" panose="020B0503020204020204" pitchFamily="34" charset="-122"/>
              </a:rPr>
              <a:t> 为任务队列和资源调度开销之间的权衡因子</a:t>
            </a:r>
            <a:endParaRPr lang="zh-CN" altLang="en-US" dirty="0"/>
          </a:p>
        </p:txBody>
      </p:sp>
      <p:sp>
        <p:nvSpPr>
          <p:cNvPr id="4" name="灯片编号占位符 3"/>
          <p:cNvSpPr>
            <a:spLocks noGrp="1"/>
          </p:cNvSpPr>
          <p:nvPr>
            <p:ph type="sldNum" sz="quarter" idx="10"/>
          </p:nvPr>
        </p:nvSpPr>
        <p:spPr/>
        <p:txBody>
          <a:bodyPr/>
          <a:lstStyle/>
          <a:p>
            <a:fld id="{FDE3548B-3D3C-437F-8219-0CAE81331FB6}"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b="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接下来对这个静态优化问题进行求解，该问题不存在耦合变量，因此将这个优化问题分解为三个子问题进行求解，其中，</a:t>
            </a:r>
            <a:r>
              <a:rPr lang="en-US" altLang="zh-CN" b="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P2.1</a:t>
            </a:r>
            <a:r>
              <a:rPr lang="zh-CN" altLang="en-US" b="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b="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P2.2</a:t>
            </a:r>
            <a:r>
              <a:rPr lang="zh-CN" altLang="en-US" b="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是一次线性问题，可以直接进行求解，</a:t>
            </a:r>
            <a:r>
              <a:rPr lang="en-US" altLang="zh-CN" b="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P2.3</a:t>
            </a:r>
            <a:r>
              <a:rPr lang="zh-CN" altLang="en-US" b="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问题关于物联网设备卸载到低轨卫星的任务量，是一个背包问题，使用动态规划问题进行求解。</a:t>
            </a:r>
            <a:endParaRPr lang="zh-CN" altLang="en-US" sz="1200" b="0" dirty="0">
              <a:solidFill>
                <a:srgbClr val="FF0000"/>
              </a:solidFill>
            </a:endParaRPr>
          </a:p>
        </p:txBody>
      </p:sp>
      <p:sp>
        <p:nvSpPr>
          <p:cNvPr id="4" name="灯片编号占位符 3"/>
          <p:cNvSpPr>
            <a:spLocks noGrp="1"/>
          </p:cNvSpPr>
          <p:nvPr>
            <p:ph type="sldNum" sz="quarter" idx="10"/>
          </p:nvPr>
        </p:nvSpPr>
        <p:spPr/>
        <p:txBody>
          <a:bodyPr/>
          <a:lstStyle/>
          <a:p>
            <a:fld id="{FDE3548B-3D3C-437F-8219-0CAE81331FB6}"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ChangeArrowheads="1"/>
          </p:cNvSpPr>
          <p:nvPr>
            <p:ph type="sldImg" idx="4294967295"/>
          </p:nvPr>
        </p:nvSpPr>
        <p:spPr>
          <a:ln>
            <a:miter lim="800000"/>
          </a:ln>
        </p:spPr>
      </p:sp>
      <p:sp>
        <p:nvSpPr>
          <p:cNvPr id="17410" name="备注占位符 2"/>
          <p:cNvSpPr>
            <a:spLocks noGrp="1" noChangeArrowheads="1"/>
          </p:cNvSpPr>
          <p:nvPr>
            <p:ph type="body" idx="4294967295"/>
          </p:nvPr>
        </p:nvSpPr>
        <p:spPr/>
        <p:txBody>
          <a:bodyPr/>
          <a:lstStyle/>
          <a:p>
            <a:endParaRPr lang="zh-CN" altLang="en-US" dirty="0"/>
          </a:p>
        </p:txBody>
      </p:sp>
      <p:sp>
        <p:nvSpPr>
          <p:cNvPr id="1741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pPr algn="l"/>
            <a:fld id="{ADB7BAE7-4498-442A-BFB4-03A574161EEB}" type="slidenum">
              <a:rPr lang="zh-CN" altLang="en-US" sz="1800" smtClean="0"/>
              <a:t>3</a:t>
            </a:fld>
            <a:endParaRPr lang="zh-CN" altLang="en-US" sz="18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dirty="0">
                <a:sym typeface="+mn-ea"/>
              </a:rPr>
              <a:t>LRSA</a:t>
            </a:r>
            <a:r>
              <a:rPr lang="zh-CN" altLang="en-US" dirty="0">
                <a:sym typeface="+mn-ea"/>
              </a:rPr>
              <a:t>算法的主要步骤如上所示，分别求解两个子问题，以得到最优的计算资源和功率资源调度策略。</a:t>
            </a:r>
          </a:p>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t>最后，通过仿真实验对算法的性能进行验证，</a:t>
            </a: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t>如图</a:t>
            </a:r>
            <a:r>
              <a:rPr lang="en-US" altLang="zh-CN" dirty="0"/>
              <a:t>3.1</a:t>
            </a:r>
            <a:r>
              <a:rPr lang="zh-CN" altLang="en-US" dirty="0"/>
              <a:t>所示，不同时隙下的系统能耗，所提算法比另外两种算法取得较低能耗，</a:t>
            </a: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t>如图</a:t>
            </a:r>
            <a:r>
              <a:rPr lang="en-US" altLang="zh-CN" dirty="0"/>
              <a:t>3.2</a:t>
            </a:r>
            <a:r>
              <a:rPr lang="zh-CN" altLang="en-US" dirty="0"/>
              <a:t>所示，不同任务任务到达率下的系统能耗，所提算法明显的优于其他算法，降低能耗近</a:t>
            </a:r>
            <a:r>
              <a:rPr lang="en-US" altLang="zh-CN" dirty="0"/>
              <a:t>24%-28%</a:t>
            </a:r>
          </a:p>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noChangeArrowheads="1"/>
          </p:cNvSpPr>
          <p:nvPr>
            <p:ph type="sldImg" idx="4294967295"/>
          </p:nvPr>
        </p:nvSpPr>
        <p:spPr>
          <a:ln>
            <a:miter lim="800000"/>
          </a:ln>
        </p:spPr>
      </p:sp>
      <p:sp>
        <p:nvSpPr>
          <p:cNvPr id="43010" name="备注占位符 2"/>
          <p:cNvSpPr>
            <a:spLocks noGrp="1" noChangeArrowheads="1"/>
          </p:cNvSpPr>
          <p:nvPr>
            <p:ph type="body" idx="4294967295"/>
          </p:nvPr>
        </p:nvSpPr>
        <p:spPr/>
        <p:txBody>
          <a:bodyPr/>
          <a:lstStyle/>
          <a:p>
            <a:endParaRPr lang="zh-CN" altLang="en-US" dirty="0"/>
          </a:p>
        </p:txBody>
      </p:sp>
      <p:sp>
        <p:nvSpPr>
          <p:cNvPr id="4301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pPr algn="l"/>
            <a:fld id="{343A42F5-B6DD-4682-80A0-2BFC39053A80}" type="slidenum">
              <a:rPr lang="zh-CN" altLang="en-US" sz="1800" smtClean="0"/>
              <a:t>32</a:t>
            </a:fld>
            <a:endParaRPr lang="zh-CN" altLang="en-US" sz="18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这是对上述三类研究内容的总结</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noChangeArrowheads="1" noTextEdit="1"/>
          </p:cNvSpPr>
          <p:nvPr>
            <p:ph type="sldImg" idx="4294967295"/>
          </p:nvPr>
        </p:nvSpPr>
        <p:spPr>
          <a:ln>
            <a:miter lim="800000"/>
          </a:ln>
        </p:spPr>
      </p:sp>
      <p:sp>
        <p:nvSpPr>
          <p:cNvPr id="49154" name="备注占位符 2"/>
          <p:cNvSpPr>
            <a:spLocks noGrp="1" noChangeArrowheads="1"/>
          </p:cNvSpPr>
          <p:nvPr>
            <p:ph type="body" idx="4294967295"/>
          </p:nvPr>
        </p:nvSpPr>
        <p:spPr/>
        <p:txBody>
          <a:bodyPr/>
          <a:lstStyle/>
          <a:p>
            <a:pPr marL="0" marR="0" lvl="0" indent="0" algn="just" defTabSz="914400" rtl="0" eaLnBrk="1" fontAlgn="base" latinLnBrk="0" hangingPunct="1">
              <a:lnSpc>
                <a:spcPct val="100000"/>
              </a:lnSpc>
              <a:spcBef>
                <a:spcPct val="0"/>
              </a:spcBef>
              <a:spcAft>
                <a:spcPct val="0"/>
              </a:spcAft>
              <a:buClrTx/>
              <a:buSzTx/>
              <a:buFontTx/>
              <a:buNone/>
              <a:defRPr/>
            </a:pPr>
            <a:r>
              <a:rPr lang="zh-CN" altLang="en-US" dirty="0"/>
              <a:t>这是研究生期间发表的学术成果。</a:t>
            </a:r>
          </a:p>
        </p:txBody>
      </p:sp>
      <p:sp>
        <p:nvSpPr>
          <p:cNvPr id="4915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fld id="{39E9D71B-F64B-4FC3-B145-DCA2E3A1EAB0}" type="slidenum">
              <a:rPr lang="zh-CN" altLang="en-US" smtClean="0">
                <a:latin typeface="等线" panose="02010600030101010101" pitchFamily="2" charset="-122"/>
              </a:rPr>
              <a:t>34</a:t>
            </a:fld>
            <a:endParaRPr lang="zh-CN" altLang="en-US">
              <a:latin typeface="等线"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r>
              <a:rPr lang="zh-CN" altLang="en-US" dirty="0"/>
              <a:t>以上就是我本次论文答辩的汇报内容，请各位老师批评指正，谢谢大家！</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根据爱立信于</a:t>
            </a:r>
            <a:r>
              <a:rPr lang="en-US" altLang="zh-CN" dirty="0">
                <a:sym typeface="+mn-ea"/>
              </a:rPr>
              <a:t>2023</a:t>
            </a:r>
            <a:r>
              <a:rPr lang="zh-CN" altLang="en-US" dirty="0">
                <a:sym typeface="+mn-ea"/>
              </a:rPr>
              <a:t>年</a:t>
            </a:r>
            <a:r>
              <a:rPr lang="en-US" altLang="zh-CN" dirty="0">
                <a:sym typeface="+mn-ea"/>
              </a:rPr>
              <a:t>11</a:t>
            </a:r>
            <a:r>
              <a:rPr lang="zh-CN" altLang="en-US" dirty="0">
                <a:sym typeface="+mn-ea"/>
              </a:rPr>
              <a:t>月发布的移动市场报告预测，从</a:t>
            </a:r>
            <a:r>
              <a:rPr lang="en-US" altLang="zh-CN" dirty="0">
                <a:sym typeface="+mn-ea"/>
              </a:rPr>
              <a:t>2018</a:t>
            </a:r>
            <a:r>
              <a:rPr lang="zh-CN" altLang="en-US" dirty="0">
                <a:sym typeface="+mn-ea"/>
              </a:rPr>
              <a:t>年</a:t>
            </a:r>
            <a:r>
              <a:rPr lang="en-US" altLang="zh-CN" dirty="0">
                <a:sym typeface="+mn-ea"/>
              </a:rPr>
              <a:t>-2029</a:t>
            </a:r>
            <a:r>
              <a:rPr lang="zh-CN" altLang="en-US" dirty="0">
                <a:sym typeface="+mn-ea"/>
              </a:rPr>
              <a:t>年，全球移动签约数将逐年增加，其中，</a:t>
            </a:r>
            <a:r>
              <a:rPr lang="en-US" altLang="zh-CN" dirty="0">
                <a:sym typeface="+mn-ea"/>
              </a:rPr>
              <a:t>5G</a:t>
            </a:r>
            <a:r>
              <a:rPr lang="zh-CN" altLang="en-US" dirty="0">
                <a:sym typeface="+mn-ea"/>
              </a:rPr>
              <a:t>占比也呈递增趋势。</a:t>
            </a:r>
            <a:endParaRPr lang="en-US" altLang="zh-CN" dirty="0">
              <a:sym typeface="+mn-ea"/>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zh-CN" dirty="0">
              <a:sym typeface="+mn-ea"/>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sym typeface="+mn-ea"/>
              </a:rPr>
              <a:t>截止</a:t>
            </a:r>
            <a:r>
              <a:rPr lang="zh-CN" altLang="en-US" dirty="0"/>
              <a:t>今年年底，全球移动签约数达到</a:t>
            </a:r>
            <a:r>
              <a:rPr lang="en-US" altLang="zh-CN" dirty="0"/>
              <a:t>85</a:t>
            </a:r>
            <a:r>
              <a:rPr lang="zh-CN" altLang="en-US" dirty="0"/>
              <a:t>亿。</a:t>
            </a:r>
            <a:r>
              <a:rPr lang="zh-CN" altLang="en-US" dirty="0">
                <a:sym typeface="+mn-ea"/>
              </a:rPr>
              <a:t>预计到</a:t>
            </a:r>
            <a:r>
              <a:rPr lang="en-US" altLang="zh-CN" dirty="0">
                <a:sym typeface="+mn-ea"/>
              </a:rPr>
              <a:t>2029</a:t>
            </a:r>
            <a:r>
              <a:rPr lang="zh-CN" altLang="en-US" dirty="0">
                <a:sym typeface="+mn-ea"/>
              </a:rPr>
              <a:t>年，全球签约数达到惊人的</a:t>
            </a:r>
            <a:r>
              <a:rPr lang="en-US" altLang="zh-CN" dirty="0">
                <a:sym typeface="+mn-ea"/>
              </a:rPr>
              <a:t>92</a:t>
            </a:r>
            <a:r>
              <a:rPr lang="zh-CN" altLang="en-US" dirty="0">
                <a:sym typeface="+mn-ea"/>
              </a:rPr>
              <a:t>亿。</a:t>
            </a:r>
            <a:endParaRPr lang="en-US" altLang="zh-CN" dirty="0">
              <a:sym typeface="+mn-ea"/>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zh-CN" dirty="0">
              <a:sym typeface="+mn-ea"/>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sym typeface="+mn-ea"/>
              </a:rPr>
              <a:t>此外根据其发布的全球流量预测，</a:t>
            </a:r>
            <a:r>
              <a:rPr lang="en-US" altLang="zh-CN" dirty="0">
                <a:sym typeface="+mn-ea"/>
              </a:rPr>
              <a:t>2023</a:t>
            </a:r>
            <a:r>
              <a:rPr lang="zh-CN" altLang="en-US" dirty="0">
                <a:sym typeface="+mn-ea"/>
              </a:rPr>
              <a:t>年的全球流量约为</a:t>
            </a:r>
            <a:r>
              <a:rPr lang="en-US" altLang="zh-CN" dirty="0">
                <a:sym typeface="+mn-ea"/>
              </a:rPr>
              <a:t>160EB/</a:t>
            </a:r>
            <a:r>
              <a:rPr lang="zh-CN" altLang="en-US" dirty="0">
                <a:sym typeface="+mn-ea"/>
              </a:rPr>
              <a:t>月，预计到</a:t>
            </a:r>
            <a:r>
              <a:rPr lang="en-US" altLang="zh-CN" dirty="0">
                <a:sym typeface="+mn-ea"/>
              </a:rPr>
              <a:t>2029</a:t>
            </a:r>
            <a:r>
              <a:rPr lang="zh-CN" altLang="en-US" dirty="0">
                <a:sym typeface="+mn-ea"/>
              </a:rPr>
              <a:t>年将增长</a:t>
            </a:r>
            <a:r>
              <a:rPr lang="en-US" altLang="zh-CN" dirty="0">
                <a:sym typeface="+mn-ea"/>
              </a:rPr>
              <a:t>3.5</a:t>
            </a:r>
            <a:r>
              <a:rPr lang="zh-CN" altLang="en-US" dirty="0">
                <a:sym typeface="+mn-ea"/>
              </a:rPr>
              <a:t>倍，达到</a:t>
            </a:r>
            <a:r>
              <a:rPr lang="en-US" altLang="zh-CN" dirty="0">
                <a:sym typeface="+mn-ea"/>
              </a:rPr>
              <a:t>563EB/</a:t>
            </a:r>
            <a:r>
              <a:rPr lang="zh-CN" altLang="en-US" dirty="0">
                <a:sym typeface="+mn-ea"/>
              </a:rPr>
              <a:t>月</a:t>
            </a:r>
            <a:r>
              <a:rPr lang="en-US" altLang="zh-CN" dirty="0">
                <a:sym typeface="+mn-ea"/>
              </a:rPr>
              <a:t>.</a:t>
            </a:r>
          </a:p>
          <a:p>
            <a:endParaRPr lang="zh-CN" altLang="en-US" sz="1200" kern="1200" dirty="0">
              <a:solidFill>
                <a:schemeClr val="tx1"/>
              </a:solidFill>
              <a:latin typeface="+mn-lt"/>
              <a:ea typeface="PMingLiU" panose="02020500000000000000" pitchFamily="18"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随着 </a:t>
            </a:r>
            <a:r>
              <a:rPr lang="en-US" altLang="zh-CN" dirty="0"/>
              <a:t>5G </a:t>
            </a:r>
            <a:r>
              <a:rPr lang="zh-CN" altLang="en-US" dirty="0"/>
              <a:t>和</a:t>
            </a:r>
            <a:r>
              <a:rPr lang="zh-CN" altLang="en-US" dirty="0">
                <a:ea typeface="宋体" panose="02010600030101010101" pitchFamily="2" charset="-122"/>
              </a:rPr>
              <a:t>物联网技术</a:t>
            </a:r>
            <a:r>
              <a:rPr lang="zh-CN" altLang="en-US" dirty="0"/>
              <a:t>的逐渐发展</a:t>
            </a:r>
            <a:r>
              <a:rPr lang="zh-CN" altLang="en-US" dirty="0">
                <a:ea typeface="宋体" panose="02010600030101010101" pitchFamily="2" charset="-122"/>
              </a:rPr>
              <a:t>，越来越多新兴应用不断呈现。</a:t>
            </a:r>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大量计算密集型、时延敏感型应用服务也将</a:t>
            </a:r>
            <a:r>
              <a:rPr lang="zh-CN" altLang="en-US" dirty="0">
                <a:ea typeface="宋体" panose="02010600030101010101" pitchFamily="2" charset="-122"/>
              </a:rPr>
              <a:t>不断</a:t>
            </a:r>
            <a:r>
              <a:rPr lang="zh-CN" altLang="en-US" dirty="0"/>
              <a:t>增加，对有限的</a:t>
            </a:r>
            <a:r>
              <a:rPr lang="zh-CN" altLang="en-US" sz="1200" kern="1200" dirty="0">
                <a:solidFill>
                  <a:schemeClr val="tx1"/>
                </a:solidFill>
                <a:latin typeface="+mn-lt"/>
                <a:ea typeface="PMingLiU" panose="02020500000000000000" pitchFamily="18" charset="-120"/>
                <a:cs typeface="+mn-cs"/>
                <a:sym typeface="+mn-ea"/>
              </a:rPr>
              <a:t>频谱资源、计算资源提出了严峻挑战。</a:t>
            </a:r>
            <a:endParaRPr lang="en-US" altLang="zh-CN" dirty="0"/>
          </a:p>
          <a:p>
            <a:endParaRPr lang="en-US" altLang="zh-CN" dirty="0"/>
          </a:p>
          <a:p>
            <a:endParaRPr lang="zh-CN" altLang="en-US" dirty="0"/>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p:sp>
      <p:sp>
        <p:nvSpPr>
          <p:cNvPr id="26626" name="文本占位符 2"/>
          <p:cNvSpPr>
            <a:spLocks noGrp="1"/>
          </p:cNvSpPr>
          <p:nvPr>
            <p:ph type="body"/>
          </p:nvPr>
        </p:nvSpPr>
        <p:spPr/>
        <p:txBody>
          <a:bodyPr wrap="square" lIns="91440" tIns="45720" rIns="91440" bIns="45720" anchor="t"/>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t>其中，有一些数据流量是来自5G网络不同应用场景中的物联网设备，包括智能制造中的各类联网机械设备、智慧医疗中的医疗设备、增强现实中的便携式电子设备，和车联网中的无人驾驶汽车等。</a:t>
            </a:r>
            <a:endParaRPr lang="en-US" altLang="zh-CN" dirty="0"/>
          </a:p>
          <a:p>
            <a:pPr marL="0" marR="0" lvl="0" indent="0" algn="l" defTabSz="914400" rtl="0" eaLnBrk="1" fontAlgn="base" latinLnBrk="0" hangingPunct="1">
              <a:lnSpc>
                <a:spcPct val="100000"/>
              </a:lnSpc>
              <a:spcBef>
                <a:spcPct val="0"/>
              </a:spcBef>
              <a:spcAft>
                <a:spcPct val="0"/>
              </a:spcAft>
              <a:buClrTx/>
              <a:buSzTx/>
              <a:buFontTx/>
              <a:buNone/>
              <a:defRPr/>
            </a:pPr>
            <a:r>
              <a:rPr lang="zh-CN" altLang="en-US" dirty="0"/>
              <a:t>这些复杂的新型应用大多以实时交互为主，有着更低时延、强算力，更高功耗的需求。</a:t>
            </a:r>
          </a:p>
          <a:p>
            <a:pPr lvl="0"/>
            <a:endParaRPr lang="en-US" altLang="zh-CN" dirty="0">
              <a:ea typeface="宋体" panose="02010600030101010101" pitchFamily="2" charset="-122"/>
              <a:sym typeface="+mn-ea"/>
            </a:endParaRPr>
          </a:p>
          <a:p>
            <a:pPr lvl="0"/>
            <a:endParaRPr lang="en-US" altLang="zh-CN" dirty="0">
              <a:ea typeface="宋体" panose="02010600030101010101" pitchFamily="2" charset="-122"/>
              <a:sym typeface="+mn-ea"/>
            </a:endParaRPr>
          </a:p>
          <a:p>
            <a:pPr lvl="0"/>
            <a:endParaRPr lang="zh-CN" altLang="en-US" dirty="0">
              <a:ea typeface="宋体" panose="02010600030101010101" pitchFamily="2" charset="-122"/>
              <a:sym typeface="+mn-ea"/>
            </a:endParaRPr>
          </a:p>
          <a:p>
            <a:pPr lvl="0"/>
            <a:endParaRPr lang="zh-CN" altLang="en-US" dirty="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dirty="0"/>
              <a:t>如上图所示，这是传统的移动云计算模式图，由三部分组成，分别是移动终端设备、边缘基站和云计算中心，终端设备产生一定的任务，首先传输至附近的基站，再由核心网传输至云计算中心进行处理，最后计算结果由核心网返回至终端设备，</a:t>
            </a:r>
            <a:endParaRPr lang="en-US" altLang="zh-CN" sz="1000" dirty="0"/>
          </a:p>
          <a:p>
            <a:r>
              <a:rPr lang="zh-CN" altLang="en-US" sz="1000" dirty="0"/>
              <a:t>随着移动数据流量的迅速增加，核心网将出现较高的传输时延和网络拥塞。为了解决这个问题，引入移动边缘计算技术，该技术将服务器部署在靠近用户的边缘基站上，终端设备产生的任务可以卸载到边缘基站进行处理，然后将结果返回，该计算模式有效解决了核心网的高时延和网络拥塞问题，达到了低时延、低能耗和高吞吐量的目的。因此，对于未来移动数据流量的迅速增加，移动边缘计算是一个不可或缺的技术。</a:t>
            </a:r>
            <a:endParaRPr lang="en-US" altLang="zh-CN" sz="1000" dirty="0"/>
          </a:p>
          <a:p>
            <a:endParaRPr lang="en-US" altLang="zh-CN" sz="1000" dirty="0"/>
          </a:p>
          <a:p>
            <a:endParaRPr lang="en-US" altLang="zh-CN" sz="1000" dirty="0"/>
          </a:p>
          <a:p>
            <a:pPr lvl="0"/>
            <a:r>
              <a:rPr lang="zh-CN" altLang="en-US" sz="1000" dirty="0">
                <a:ea typeface="宋体" panose="02010600030101010101" pitchFamily="2" charset="-122"/>
                <a:sym typeface="+mn-ea"/>
              </a:rPr>
              <a:t>以集中式为主的云计算已经难以满足这些需求，于是移动边缘计算得到广泛关注。</a:t>
            </a:r>
          </a:p>
          <a:p>
            <a:pPr lvl="0"/>
            <a:r>
              <a:rPr lang="zh-CN" altLang="en-US" sz="1000" dirty="0">
                <a:ea typeface="宋体" panose="02010600030101010101" pitchFamily="2" charset="-122"/>
                <a:sym typeface="+mn-ea"/>
              </a:rPr>
              <a:t>与云计算不同的是，它将小规模的数据中心和服务器部署到用户和设备附近的无线接入网边缘，进行分布式处理，</a:t>
            </a:r>
          </a:p>
          <a:p>
            <a:pPr lvl="0"/>
            <a:r>
              <a:rPr lang="zh-CN" altLang="en-US" sz="1000" dirty="0">
                <a:ea typeface="宋体" panose="02010600030101010101" pitchFamily="2" charset="-122"/>
                <a:sym typeface="+mn-ea"/>
              </a:rPr>
              <a:t>有效降低处理任务的时延和能耗。因此移动边缘计算为各类物联网设备提供良好的计算平台。</a:t>
            </a:r>
            <a:endParaRPr lang="zh-CN" altLang="en-US" sz="1000" dirty="0">
              <a:ea typeface="宋体" panose="02010600030101010101" pitchFamily="2" charset="-122"/>
            </a:endParaRPr>
          </a:p>
          <a:p>
            <a:pPr lvl="0"/>
            <a:endParaRPr lang="zh-CN" altLang="en-US" sz="1000" dirty="0">
              <a:ea typeface="宋体" panose="02010600030101010101" pitchFamily="2" charset="-122"/>
              <a:sym typeface="+mn-ea"/>
            </a:endParaRPr>
          </a:p>
          <a:p>
            <a:pPr lvl="0"/>
            <a:r>
              <a:rPr lang="zh-CN" altLang="en-US" sz="1000" dirty="0">
                <a:ea typeface="宋体" panose="02010600030101010101" pitchFamily="2" charset="-122"/>
                <a:sym typeface="+mn-ea"/>
              </a:rPr>
              <a:t>大量的短视频带来了大量的数据流量。</a:t>
            </a:r>
            <a:r>
              <a:rPr lang="zh-CN" altLang="en-US" sz="1000" dirty="0">
                <a:ea typeface="宋体" panose="02010600030101010101" pitchFamily="2" charset="-122"/>
              </a:rPr>
              <a:t>同样</a:t>
            </a:r>
            <a:r>
              <a:rPr lang="zh-CN" altLang="en-US" sz="1000" dirty="0">
                <a:ea typeface="宋体" panose="02010600030101010101" pitchFamily="2" charset="-122"/>
                <a:sym typeface="+mn-ea"/>
              </a:rPr>
              <a:t>需要大量的数据资源。</a:t>
            </a:r>
            <a:endParaRPr lang="zh-CN" altLang="en-US" sz="1000" dirty="0">
              <a:ea typeface="宋体" panose="02010600030101010101" pitchFamily="2" charset="-122"/>
            </a:endParaRPr>
          </a:p>
          <a:p>
            <a:pPr lvl="0"/>
            <a:r>
              <a:rPr lang="zh-CN" altLang="en-US" sz="1000" dirty="0">
                <a:ea typeface="宋体" panose="02010600030101010101" pitchFamily="2" charset="-122"/>
              </a:rPr>
              <a:t>而这些计算密集型的复杂应用大多以实时交互为主，他们都有着更高带宽，更低时延，更高的可靠性的需求</a:t>
            </a:r>
          </a:p>
          <a:p>
            <a:pPr lvl="0"/>
            <a:r>
              <a:rPr lang="zh-CN" altLang="en-US" sz="1000" dirty="0">
                <a:ea typeface="宋体" panose="02010600030101010101" pitchFamily="2" charset="-122"/>
                <a:sym typeface="+mn-ea"/>
              </a:rPr>
              <a:t>作为5G中一项核心技术，能够有效满足5G无线系统中对增强移动宽带、超可靠低延迟通信和海量智能设备通信场景的要求，</a:t>
            </a:r>
          </a:p>
          <a:p>
            <a:pPr lvl="0"/>
            <a:r>
              <a:rPr lang="zh-CN" altLang="en-US" sz="1000" dirty="0">
                <a:ea typeface="宋体" panose="02010600030101010101" pitchFamily="2" charset="-122"/>
                <a:sym typeface="+mn-ea"/>
              </a:rPr>
              <a:t>解决了云计算模式传输时延较大和低网络带宽的不足问题。</a:t>
            </a:r>
            <a:endParaRPr lang="zh-CN" altLang="en-US" sz="1000" dirty="0">
              <a:ea typeface="宋体" panose="02010600030101010101" pitchFamily="2" charset="-122"/>
            </a:endParaRPr>
          </a:p>
          <a:p>
            <a:pPr lvl="0"/>
            <a:endParaRPr lang="zh-CN" altLang="en-US" sz="1000" dirty="0">
              <a:ea typeface="宋体" panose="02010600030101010101" pitchFamily="2" charset="-122"/>
            </a:endParaRPr>
          </a:p>
          <a:p>
            <a:endParaRPr lang="zh-CN" altLang="en-US" sz="1000" dirty="0"/>
          </a:p>
        </p:txBody>
      </p:sp>
      <p:sp>
        <p:nvSpPr>
          <p:cNvPr id="4" name="灯片编号占位符 3"/>
          <p:cNvSpPr>
            <a:spLocks noGrp="1"/>
          </p:cNvSpPr>
          <p:nvPr>
            <p:ph type="sldNum" sz="quarter" idx="5"/>
          </p:nvPr>
        </p:nvSpPr>
        <p:spPr/>
        <p:txBody>
          <a:bodyPr/>
          <a:lstStyle/>
          <a:p>
            <a:fld id="{FDE3548B-3D3C-437F-8219-0CAE81331FB6}"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ChangeArrowheads="1" noTextEdit="1"/>
          </p:cNvSpPr>
          <p:nvPr>
            <p:ph type="sldImg" idx="4294967295"/>
          </p:nvPr>
        </p:nvSpPr>
        <p:spPr>
          <a:ln>
            <a:miter lim="800000"/>
          </a:ln>
        </p:spPr>
      </p:sp>
      <p:sp>
        <p:nvSpPr>
          <p:cNvPr id="26626" name="备注占位符 2"/>
          <p:cNvSpPr>
            <a:spLocks noGrp="1" noChangeArrowheads="1"/>
          </p:cNvSpPr>
          <p:nvPr>
            <p:ph type="body" idx="4294967295"/>
          </p:nvPr>
        </p:nvSpPr>
        <p:spPr/>
        <p:txBody>
          <a:bodyPr/>
          <a:lstStyle/>
          <a:p>
            <a:pPr lvl="0" eaLnBrk="1" hangingPunct="1"/>
            <a:r>
              <a:rPr lang="zh-CN" altLang="en-US" dirty="0">
                <a:sym typeface="+mn-ea"/>
              </a:rPr>
              <a:t>在边缘协同计算系统中，面对大量的复杂型计算任务，设计合理的资源调度策略对保证系统的服务质量起着关键性作用。因此，我</a:t>
            </a:r>
            <a:r>
              <a:rPr lang="zh-CN" altLang="en-US" dirty="0">
                <a:ea typeface="宋体" panose="02010600030101010101" pitchFamily="2" charset="-122"/>
                <a:sym typeface="+mn-ea"/>
              </a:rPr>
              <a:t>主要针对</a:t>
            </a:r>
          </a:p>
          <a:p>
            <a:pPr lvl="0" eaLnBrk="1" hangingPunct="1"/>
            <a:r>
              <a:rPr lang="zh-CN" altLang="en-US" dirty="0">
                <a:ea typeface="宋体" panose="02010600030101010101" pitchFamily="2" charset="-122"/>
                <a:sym typeface="+mn-ea"/>
              </a:rPr>
              <a:t>如何</a:t>
            </a:r>
          </a:p>
          <a:p>
            <a:pPr lvl="0" eaLnBrk="1" hangingPunct="1"/>
            <a:r>
              <a:rPr lang="zh-CN" altLang="en-US" dirty="0">
                <a:ea typeface="宋体" panose="02010600030101010101" pitchFamily="2" charset="-122"/>
                <a:sym typeface="+mn-ea"/>
              </a:rPr>
              <a:t>如何</a:t>
            </a:r>
          </a:p>
          <a:p>
            <a:pPr lvl="0" eaLnBrk="1" hangingPunct="1"/>
            <a:r>
              <a:rPr lang="zh-CN" altLang="en-US" dirty="0">
                <a:ea typeface="宋体" panose="02010600030101010101" pitchFamily="2" charset="-122"/>
                <a:sym typeface="+mn-ea"/>
              </a:rPr>
              <a:t>如何</a:t>
            </a:r>
          </a:p>
          <a:p>
            <a:pPr lvl="0" eaLnBrk="1" hangingPunct="1"/>
            <a:r>
              <a:rPr lang="zh-CN" altLang="en-US" dirty="0">
                <a:ea typeface="宋体" panose="02010600030101010101" pitchFamily="2" charset="-122"/>
                <a:sym typeface="+mn-ea"/>
              </a:rPr>
              <a:t>这三个问题展开研究。</a:t>
            </a:r>
            <a:endParaRPr lang="zh-CN" altLang="en-US" dirty="0"/>
          </a:p>
        </p:txBody>
      </p:sp>
      <p:sp>
        <p:nvSpPr>
          <p:cNvPr id="2662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fld id="{18BFCEC7-F992-405F-8DD1-A207E3E86750}" type="slidenum">
              <a:rPr lang="zh-CN" altLang="en-US" smtClean="0">
                <a:latin typeface="等线" panose="02010600030101010101" pitchFamily="2" charset="-122"/>
              </a:rPr>
              <a:t>7</a:t>
            </a:fld>
            <a:endParaRPr lang="zh-CN" altLang="en-US">
              <a:latin typeface="等线"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p:cNvSpPr>
            <a:spLocks noGrp="1" noRot="1" noChangeAspect="1" noChangeArrowheads="1"/>
          </p:cNvSpPr>
          <p:nvPr>
            <p:ph type="sldImg" idx="4294967295"/>
          </p:nvPr>
        </p:nvSpPr>
        <p:spPr>
          <a:ln>
            <a:miter lim="800000"/>
          </a:ln>
        </p:spPr>
      </p:sp>
      <p:sp>
        <p:nvSpPr>
          <p:cNvPr id="38914" name="备注占位符 2"/>
          <p:cNvSpPr>
            <a:spLocks noGrp="1" noChangeArrowheads="1"/>
          </p:cNvSpPr>
          <p:nvPr>
            <p:ph type="body" idx="4294967295"/>
          </p:nvPr>
        </p:nvSpPr>
        <p:spPr/>
        <p:txBody>
          <a:bodyPr/>
          <a:lstStyle/>
          <a:p>
            <a:endParaRPr lang="zh-CN" altLang="en-US" dirty="0"/>
          </a:p>
        </p:txBody>
      </p:sp>
      <p:sp>
        <p:nvSpPr>
          <p:cNvPr id="3891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pPr algn="l"/>
            <a:fld id="{892EBC88-320E-4E43-9963-0690095BD808}" type="slidenum">
              <a:rPr lang="zh-CN" altLang="en-US" sz="1800" smtClean="0"/>
              <a:t>8</a:t>
            </a:fld>
            <a:endParaRPr lang="zh-CN" altLang="en-US" sz="18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4915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a:t>硕士论文研究内容主要包括三个方面，第一个是。。。</a:t>
            </a:r>
            <a:endParaRPr lang="en-US" altLang="zh-CN" dirty="0"/>
          </a:p>
        </p:txBody>
      </p:sp>
      <p:sp>
        <p:nvSpPr>
          <p:cNvPr id="4915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8958CF6-6423-409E-8CCD-A28C48945B0F}"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pPr fontAlgn="base"/>
            <a:r>
              <a:rPr lang="zh-CN" altLang="en-US" strike="noStrike" noProof="1"/>
              <a:t>单击此处编辑母版标题样式</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pPr fontAlgn="base"/>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p:nvPr>
        </p:nvSpPr>
        <p:spPr>
          <a:xfrm>
            <a:off x="628650" y="365125"/>
            <a:ext cx="5800725" cy="5811838"/>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7" name="矩形 6"/>
          <p:cNvSpPr/>
          <p:nvPr/>
        </p:nvSpPr>
        <p:spPr>
          <a:xfrm>
            <a:off x="0" y="0"/>
            <a:ext cx="9144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6147" name="矩形 7"/>
          <p:cNvSpPr/>
          <p:nvPr/>
        </p:nvSpPr>
        <p:spPr>
          <a:xfrm>
            <a:off x="8712200" y="6519863"/>
            <a:ext cx="431800" cy="338137"/>
          </a:xfrm>
          <a:prstGeom prst="rect">
            <a:avLst/>
          </a:prstGeom>
          <a:solidFill>
            <a:srgbClr val="0070C0"/>
          </a:solidFill>
          <a:ln w="12700">
            <a:noFill/>
          </a:ln>
        </p:spPr>
        <p:txBody>
          <a:bodyPr anchor="ctr"/>
          <a:lstStyle/>
          <a:p>
            <a:pPr lvl="0" algn="ct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148" name="矩形 33"/>
          <p:cNvSpPr/>
          <p:nvPr/>
        </p:nvSpPr>
        <p:spPr>
          <a:xfrm>
            <a:off x="8691563" y="6503988"/>
            <a:ext cx="501650" cy="369887"/>
          </a:xfrm>
          <a:prstGeom prst="rect">
            <a:avLst/>
          </a:prstGeom>
          <a:noFill/>
          <a:ln w="9525">
            <a:noFill/>
          </a:ln>
        </p:spPr>
        <p:txBody>
          <a:bodyPr anchor="t">
            <a:spAutoFit/>
          </a:bodyPr>
          <a:lstStyle/>
          <a:p>
            <a:pPr lvl="0"/>
            <a:fld id="{9A0DB2DC-4C9A-4742-B13C-FB6460FD3503}" type="slidenum">
              <a:rPr lang="zh-HK" altLang="en-US" b="1" dirty="0">
                <a:solidFill>
                  <a:schemeClr val="bg1"/>
                </a:solidFill>
                <a:latin typeface="微软雅黑" panose="020B0503020204020204" pitchFamily="34" charset="-122"/>
                <a:ea typeface="微软雅黑" panose="020B0503020204020204" pitchFamily="34" charset="-122"/>
              </a:rPr>
              <a:t>‹#›</a:t>
            </a:fld>
            <a:endParaRPr lang="zh-HK" altLang="en-US" b="1" dirty="0">
              <a:solidFill>
                <a:schemeClr val="bg1"/>
              </a:solidFill>
              <a:latin typeface="微软雅黑" panose="020B0503020204020204" pitchFamily="34" charset="-122"/>
              <a:ea typeface="微软雅黑" panose="020B0503020204020204" pitchFamily="34" charset="-122"/>
            </a:endParaRPr>
          </a:p>
        </p:txBody>
      </p:sp>
      <p:sp>
        <p:nvSpPr>
          <p:cNvPr id="11" name="日期占位符 1"/>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2" name="页脚占位符 2"/>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13" name="灯片编号占位符 3"/>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8366287-54A7-4C7A-BD48-215F768AF25D}"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7" name="矩形 6"/>
          <p:cNvSpPr/>
          <p:nvPr/>
        </p:nvSpPr>
        <p:spPr>
          <a:xfrm>
            <a:off x="0" y="0"/>
            <a:ext cx="9144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日期占位符 1"/>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9" name="页脚占位符 2"/>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10" name="灯片编号占位符 3"/>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C700871-9A68-4D62-9FFE-3B54AFF9324E}"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4" name="内容占位符 11"/>
          <p:cNvSpPr>
            <a:spLocks noGrp="1"/>
          </p:cNvSpPr>
          <p:nvPr>
            <p:ph sz="quarter" idx="13"/>
          </p:nvPr>
        </p:nvSpPr>
        <p:spPr>
          <a:xfrm>
            <a:off x="1344073" y="342376"/>
            <a:ext cx="5314913" cy="503238"/>
          </a:xfrm>
        </p:spPr>
        <p:txBody>
          <a:bodyPr/>
          <a:lstStyle>
            <a:lvl1pPr marL="0" indent="0">
              <a:buNone/>
              <a:defRPr sz="2400" b="1">
                <a:latin typeface="微软雅黑" panose="020B0503020204020204" pitchFamily="34" charset="-122"/>
                <a:ea typeface="微软雅黑" panose="020B0503020204020204" pitchFamily="34" charset="-122"/>
              </a:defRPr>
            </a:lvl1pPr>
          </a:lstStyle>
          <a:p>
            <a:pPr lvl="0" fontAlgn="base"/>
            <a:r>
              <a:rPr lang="zh-CN" altLang="en-US" strike="noStrike" noProof="1"/>
              <a:t>单击此处编辑母版文本样式</a:t>
            </a:r>
          </a:p>
        </p:txBody>
      </p:sp>
      <p:grpSp>
        <p:nvGrpSpPr>
          <p:cNvPr id="7" name="组合 6"/>
          <p:cNvGrpSpPr/>
          <p:nvPr/>
        </p:nvGrpSpPr>
        <p:grpSpPr bwMode="auto">
          <a:xfrm>
            <a:off x="460368" y="374643"/>
            <a:ext cx="587375" cy="503238"/>
            <a:chOff x="123780" y="534395"/>
            <a:chExt cx="445894" cy="351309"/>
          </a:xfrm>
          <a:effectLst>
            <a:outerShdw blurRad="50800" dist="38100" dir="5400000" algn="t" rotWithShape="0">
              <a:prstClr val="black">
                <a:alpha val="40000"/>
              </a:prstClr>
            </a:outerShdw>
          </a:effectLst>
        </p:grpSpPr>
        <p:sp>
          <p:nvSpPr>
            <p:cNvPr id="8" name="等腰三角形 7"/>
            <p:cNvSpPr/>
            <p:nvPr/>
          </p:nvSpPr>
          <p:spPr>
            <a:xfrm>
              <a:off x="382881" y="534395"/>
              <a:ext cx="186793" cy="160694"/>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等腰三角形 8"/>
            <p:cNvSpPr/>
            <p:nvPr/>
          </p:nvSpPr>
          <p:spPr>
            <a:xfrm rot="1110499">
              <a:off x="203318" y="560993"/>
              <a:ext cx="309716" cy="27262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nvSpPr>
          <p:spPr>
            <a:xfrm>
              <a:off x="123780" y="809236"/>
              <a:ext cx="87974" cy="76468"/>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11"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fld id="{6E66740C-5965-4BB8-87AB-9E7F07FB4C9C}"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t>2024/7/8</a:t>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2"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13"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4BD7EF-29E7-469C-917A-DC6DAA03CCE7}" type="slidenum">
              <a:rPr kumimoji="0" lang="zh-CN"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CN"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HK" altLang="en-US"/>
          </a:p>
        </p:txBody>
      </p:sp>
      <p:sp>
        <p:nvSpPr>
          <p:cNvPr id="3" name="Footer Placeholder 4"/>
          <p:cNvSpPr>
            <a:spLocks noGrp="1"/>
          </p:cNvSpPr>
          <p:nvPr>
            <p:ph type="ftr" sz="quarter" idx="11"/>
          </p:nvPr>
        </p:nvSpPr>
        <p:spPr/>
        <p:txBody>
          <a:bodyPr/>
          <a:lstStyle>
            <a:lvl1pPr>
              <a:defRPr/>
            </a:lvl1pPr>
          </a:lstStyle>
          <a:p>
            <a:pPr>
              <a:defRPr/>
            </a:pPr>
            <a:endParaRPr lang="zh-HK" altLang="en-US"/>
          </a:p>
        </p:txBody>
      </p:sp>
      <p:sp>
        <p:nvSpPr>
          <p:cNvPr id="4" name="Slide Number Placeholder 5"/>
          <p:cNvSpPr>
            <a:spLocks noGrp="1"/>
          </p:cNvSpPr>
          <p:nvPr>
            <p:ph type="sldNum" sz="quarter" idx="12"/>
          </p:nvPr>
        </p:nvSpPr>
        <p:spPr/>
        <p:txBody>
          <a:bodyPr/>
          <a:lstStyle>
            <a:lvl1pPr>
              <a:defRPr/>
            </a:lvl1pPr>
          </a:lstStyle>
          <a:p>
            <a:fld id="{2A3D7D51-2430-4CF9-A27E-20F3A7D83E9C}" type="slidenum">
              <a:rPr lang="zh-HK" altLang="en-US"/>
              <a:t>‹#›</a:t>
            </a:fld>
            <a:endParaRPr lang="zh-HK" altLang="en-US"/>
          </a:p>
        </p:txBody>
      </p:sp>
      <p:pic>
        <p:nvPicPr>
          <p:cNvPr id="5" name="Picture 7"/>
          <p:cNvPicPr>
            <a:picLocks noChangeAspect="1" noChangeArrowheads="1"/>
          </p:cNvPicPr>
          <p:nvPr userDrawn="1"/>
        </p:nvPicPr>
        <p:blipFill>
          <a:blip r:embed="rId2" cstate="print"/>
          <a:srcRect/>
          <a:stretch>
            <a:fillRect/>
          </a:stretch>
        </p:blipFill>
        <p:spPr bwMode="auto">
          <a:xfrm>
            <a:off x="6599234" y="292100"/>
            <a:ext cx="2239966" cy="566737"/>
          </a:xfrm>
          <a:prstGeom prst="rect">
            <a:avLst/>
          </a:prstGeom>
          <a:ln>
            <a:noFill/>
          </a:ln>
          <a:effectLst>
            <a:softEdge rad="112500"/>
          </a:effectLst>
        </p:spPr>
      </p:pic>
    </p:spTree>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4" name="平行四边形 5"/>
          <p:cNvSpPr/>
          <p:nvPr/>
        </p:nvSpPr>
        <p:spPr>
          <a:xfrm>
            <a:off x="-488829" y="52388"/>
            <a:ext cx="9632830" cy="647700"/>
          </a:xfrm>
          <a:custGeom>
            <a:avLst/>
            <a:gdLst/>
            <a:ahLst/>
            <a:cxnLst/>
            <a:rect l="l" t="t" r="r" b="b"/>
            <a:pathLst>
              <a:path w="8200800" h="648000">
                <a:moveTo>
                  <a:pt x="162000" y="0"/>
                </a:moveTo>
                <a:lnTo>
                  <a:pt x="541683" y="0"/>
                </a:lnTo>
                <a:lnTo>
                  <a:pt x="860972" y="0"/>
                </a:lnTo>
                <a:lnTo>
                  <a:pt x="1046774" y="0"/>
                </a:lnTo>
                <a:lnTo>
                  <a:pt x="1240655" y="0"/>
                </a:lnTo>
                <a:lnTo>
                  <a:pt x="1426457" y="0"/>
                </a:lnTo>
                <a:lnTo>
                  <a:pt x="1585919" y="0"/>
                </a:lnTo>
                <a:lnTo>
                  <a:pt x="1745746" y="0"/>
                </a:lnTo>
                <a:lnTo>
                  <a:pt x="1839377" y="0"/>
                </a:lnTo>
                <a:lnTo>
                  <a:pt x="3083233" y="0"/>
                </a:lnTo>
                <a:lnTo>
                  <a:pt x="4342375" y="0"/>
                </a:lnTo>
                <a:lnTo>
                  <a:pt x="5075100" y="0"/>
                </a:lnTo>
                <a:lnTo>
                  <a:pt x="5839689" y="0"/>
                </a:lnTo>
                <a:lnTo>
                  <a:pt x="6572414" y="0"/>
                </a:lnTo>
                <a:lnTo>
                  <a:pt x="7831556" y="0"/>
                </a:lnTo>
                <a:lnTo>
                  <a:pt x="8200800" y="0"/>
                </a:lnTo>
                <a:lnTo>
                  <a:pt x="8200800" y="648000"/>
                </a:lnTo>
                <a:lnTo>
                  <a:pt x="7192696" y="648000"/>
                </a:lnTo>
                <a:lnTo>
                  <a:pt x="5933553" y="648000"/>
                </a:lnTo>
                <a:lnTo>
                  <a:pt x="5200829" y="648000"/>
                </a:lnTo>
                <a:lnTo>
                  <a:pt x="4436239" y="648000"/>
                </a:lnTo>
                <a:lnTo>
                  <a:pt x="3703515" y="648000"/>
                </a:lnTo>
                <a:lnTo>
                  <a:pt x="2444372" y="648000"/>
                </a:lnTo>
                <a:lnTo>
                  <a:pt x="1839377" y="648000"/>
                </a:lnTo>
                <a:lnTo>
                  <a:pt x="1583746" y="648000"/>
                </a:lnTo>
                <a:lnTo>
                  <a:pt x="1264457" y="648000"/>
                </a:lnTo>
                <a:lnTo>
                  <a:pt x="1078655" y="648000"/>
                </a:lnTo>
                <a:lnTo>
                  <a:pt x="947058" y="648000"/>
                </a:lnTo>
                <a:lnTo>
                  <a:pt x="884774" y="648000"/>
                </a:lnTo>
                <a:lnTo>
                  <a:pt x="698972" y="648000"/>
                </a:lnTo>
                <a:lnTo>
                  <a:pt x="379683" y="648000"/>
                </a:lnTo>
                <a:lnTo>
                  <a:pt x="0" y="648000"/>
                </a:lnTo>
                <a:close/>
              </a:path>
            </a:pathLst>
          </a:custGeom>
          <a:solidFill>
            <a:srgbClr val="2D54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日期占位符 2"/>
          <p:cNvSpPr>
            <a:spLocks noGrp="1"/>
          </p:cNvSpPr>
          <p:nvPr>
            <p:ph type="dt" sz="half" idx="10"/>
          </p:nvPr>
        </p:nvSpPr>
        <p:spPr/>
        <p:txBody>
          <a:bodyPr/>
          <a:lstStyle>
            <a:lvl1pPr>
              <a:defRPr/>
            </a:lvl1pPr>
          </a:lstStyle>
          <a:p>
            <a:pPr>
              <a:defRPr/>
            </a:pPr>
            <a:fld id="{298D0458-95E0-4C14-BF2D-B4C853C99227}" type="datetime1">
              <a:rPr lang="zh-CN" altLang="en-US"/>
              <a:t>2024/7/8</a:t>
            </a:fld>
            <a:endParaRPr lang="zh-CN" altLang="en-US"/>
          </a:p>
        </p:txBody>
      </p:sp>
      <p:sp>
        <p:nvSpPr>
          <p:cNvPr id="8" name="页脚占位符 3"/>
          <p:cNvSpPr>
            <a:spLocks noGrp="1"/>
          </p:cNvSpPr>
          <p:nvPr>
            <p:ph type="ftr" sz="quarter" idx="11"/>
          </p:nvPr>
        </p:nvSpPr>
        <p:spPr/>
        <p:txBody>
          <a:bodyPr/>
          <a:lstStyle>
            <a:lvl1pPr>
              <a:defRPr/>
            </a:lvl1pPr>
          </a:lstStyle>
          <a:p>
            <a:pPr>
              <a:defRPr/>
            </a:pPr>
            <a:endParaRPr lang="zh-CN" altLang="en-US"/>
          </a:p>
        </p:txBody>
      </p:sp>
      <p:sp>
        <p:nvSpPr>
          <p:cNvPr id="9" name="灯片编号占位符 4"/>
          <p:cNvSpPr>
            <a:spLocks noGrp="1"/>
          </p:cNvSpPr>
          <p:nvPr>
            <p:ph type="sldNum" sz="quarter" idx="12"/>
          </p:nvPr>
        </p:nvSpPr>
        <p:spPr/>
        <p:txBody>
          <a:bodyPr/>
          <a:lstStyle>
            <a:lvl1pPr>
              <a:defRPr/>
            </a:lvl1pPr>
          </a:lstStyle>
          <a:p>
            <a:pPr>
              <a:defRPr/>
            </a:pPr>
            <a:fld id="{9A2738C6-DEE8-4432-84F9-B887264396C7}" type="slidenum">
              <a:rPr lang="zh-CN" altLang="en-US"/>
              <a:t>‹#›</a:t>
            </a:fld>
            <a:endParaRPr lang="zh-CN" alt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pPr fontAlgn="base"/>
            <a:r>
              <a:rPr lang="zh-CN" altLang="en-US" strike="noStrike" noProof="1"/>
              <a:t>单击此处编辑母版标题样式</a:t>
            </a:r>
            <a:endParaRPr lang="en-US" strike="noStrike" noProof="1"/>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Content Placeholder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pPr fontAlgn="base"/>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Content Placeholder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Content Placeholder 2"/>
          <p:cNvSpPr>
            <a:spLocks noGrp="1"/>
          </p:cNvSpPr>
          <p:nvPr>
            <p:ph sz="half" idx="1"/>
          </p:nvPr>
        </p:nvSpPr>
        <p:spPr>
          <a:xfrm>
            <a:off x="6286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Content Placeholder 3"/>
          <p:cNvSpPr>
            <a:spLocks noGrp="1"/>
          </p:cNvSpPr>
          <p:nvPr>
            <p:ph sz="half" idx="2"/>
          </p:nvPr>
        </p:nvSpPr>
        <p:spPr>
          <a:xfrm>
            <a:off x="46291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pPr fontAlgn="base"/>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pPr fontAlgn="base"/>
            <a:r>
              <a:rPr lang="zh-CN" altLang="en-US" strike="noStrike" noProof="1"/>
              <a:t>单击此处编辑母版标题样式</a:t>
            </a:r>
            <a:endParaRPr lang="en-US" strike="noStrike" noProof="1"/>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pPr fontAlgn="base"/>
            <a:r>
              <a:rPr lang="zh-CN" altLang="en-US" strike="noStrike" noProof="1"/>
              <a:t>单击此处编辑母版标题样式</a:t>
            </a:r>
            <a:endParaRPr lang="en-US" strike="noStrike" noProof="1"/>
          </a:p>
        </p:txBody>
      </p:sp>
      <p:sp>
        <p:nvSpPr>
          <p:cNvPr id="3" name="Picture Placeholder 2"/>
          <p:cNvSpPr>
            <a:spLocks noGrp="1" noChangeAspect="1"/>
          </p:cNvSpPr>
          <p:nvPr>
            <p:ph type="pic" idx="1"/>
          </p:nvPr>
        </p:nvSpPr>
        <p:spPr>
          <a:xfrm>
            <a:off x="3887391" y="987426"/>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zh-CN" altLang="en-US" sz="3200" b="0" i="0" u="none" strike="noStrike" kern="1200" cap="none" spc="0" normalizeH="0" baseline="0" noProof="1">
                <a:ln>
                  <a:noFill/>
                </a:ln>
                <a:solidFill>
                  <a:schemeClr val="tx1"/>
                </a:solidFill>
                <a:effectLst/>
                <a:uLnTx/>
                <a:uFillTx/>
                <a:latin typeface="+mn-lt"/>
                <a:ea typeface="PMingLiU" panose="02020500000000000000" pitchFamily="18" charset="-120"/>
                <a:cs typeface="+mn-cs"/>
              </a:rPr>
              <a:t>单击图标添加图片</a:t>
            </a:r>
            <a:endParaRPr kumimoji="0" lang="en-US" sz="3200" b="0" i="0" u="none" strike="noStrike" kern="1200" cap="none" spc="0" normalizeH="0" baseline="0" noProof="1">
              <a:ln>
                <a:noFill/>
              </a:ln>
              <a:solidFill>
                <a:schemeClr val="tx1"/>
              </a:solidFill>
              <a:effectLst/>
              <a:uLnTx/>
              <a:uFillTx/>
              <a:latin typeface="+mn-lt"/>
              <a:ea typeface="PMingLiU" panose="02020500000000000000" pitchFamily="18" charset="-120"/>
              <a:cs typeface="+mn-cs"/>
            </a:endParaRP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pPr fontAlgn="base"/>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p:nvPr>
        </p:nvSpPr>
        <p:spPr>
          <a:xfrm>
            <a:off x="628650" y="365125"/>
            <a:ext cx="5800725" cy="5811838"/>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7" name="矩形 6"/>
          <p:cNvSpPr/>
          <p:nvPr/>
        </p:nvSpPr>
        <p:spPr>
          <a:xfrm>
            <a:off x="0" y="0"/>
            <a:ext cx="9144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4339" name="矩形 7"/>
          <p:cNvSpPr/>
          <p:nvPr/>
        </p:nvSpPr>
        <p:spPr>
          <a:xfrm>
            <a:off x="8712200" y="6519863"/>
            <a:ext cx="431800" cy="338137"/>
          </a:xfrm>
          <a:prstGeom prst="rect">
            <a:avLst/>
          </a:prstGeom>
          <a:solidFill>
            <a:srgbClr val="0070C0"/>
          </a:solidFill>
          <a:ln w="12700">
            <a:noFill/>
          </a:ln>
        </p:spPr>
        <p:txBody>
          <a:bodyPr anchor="ctr"/>
          <a:lstStyle/>
          <a:p>
            <a:pPr lvl="0" algn="ct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340" name="矩形 33"/>
          <p:cNvSpPr/>
          <p:nvPr/>
        </p:nvSpPr>
        <p:spPr>
          <a:xfrm>
            <a:off x="8691563" y="6503988"/>
            <a:ext cx="501650" cy="369887"/>
          </a:xfrm>
          <a:prstGeom prst="rect">
            <a:avLst/>
          </a:prstGeom>
          <a:noFill/>
          <a:ln w="9525">
            <a:noFill/>
          </a:ln>
        </p:spPr>
        <p:txBody>
          <a:bodyPr anchor="t">
            <a:spAutoFit/>
          </a:bodyPr>
          <a:lstStyle/>
          <a:p>
            <a:pPr lvl="0"/>
            <a:fld id="{9A0DB2DC-4C9A-4742-B13C-FB6460FD3503}" type="slidenum">
              <a:rPr lang="zh-HK" altLang="en-US" b="1" dirty="0">
                <a:solidFill>
                  <a:schemeClr val="bg1"/>
                </a:solidFill>
                <a:latin typeface="微软雅黑" panose="020B0503020204020204" pitchFamily="34" charset="-122"/>
                <a:ea typeface="微软雅黑" panose="020B0503020204020204" pitchFamily="34" charset="-122"/>
              </a:rPr>
              <a:t>‹#›</a:t>
            </a:fld>
            <a:endParaRPr lang="zh-HK" altLang="en-US" b="1" dirty="0">
              <a:solidFill>
                <a:schemeClr val="bg1"/>
              </a:solidFill>
              <a:latin typeface="微软雅黑" panose="020B0503020204020204" pitchFamily="34" charset="-122"/>
              <a:ea typeface="微软雅黑" panose="020B0503020204020204" pitchFamily="34" charset="-122"/>
            </a:endParaRPr>
          </a:p>
        </p:txBody>
      </p:sp>
      <p:sp>
        <p:nvSpPr>
          <p:cNvPr id="11" name="日期占位符 1"/>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2" name="页脚占位符 2"/>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13" name="灯片编号占位符 3"/>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8366287-54A7-4C7A-BD48-215F768AF25D}"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7" name="矩形 6"/>
          <p:cNvSpPr/>
          <p:nvPr/>
        </p:nvSpPr>
        <p:spPr>
          <a:xfrm>
            <a:off x="0" y="0"/>
            <a:ext cx="9144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8" name="日期占位符 1"/>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9" name="页脚占位符 2"/>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10" name="灯片编号占位符 3"/>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C700871-9A68-4D62-9FFE-3B54AFF9324E}"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pPr fontAlgn="base"/>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4" name="内容占位符 11"/>
          <p:cNvSpPr>
            <a:spLocks noGrp="1"/>
          </p:cNvSpPr>
          <p:nvPr>
            <p:ph sz="quarter" idx="13"/>
          </p:nvPr>
        </p:nvSpPr>
        <p:spPr>
          <a:xfrm>
            <a:off x="1344073" y="342376"/>
            <a:ext cx="5314913" cy="503238"/>
          </a:xfrm>
        </p:spPr>
        <p:txBody>
          <a:bodyPr/>
          <a:lstStyle>
            <a:lvl1pPr marL="0" indent="0">
              <a:buNone/>
              <a:defRPr sz="2400" b="1">
                <a:latin typeface="微软雅黑" panose="020B0503020204020204" pitchFamily="34" charset="-122"/>
                <a:ea typeface="微软雅黑" panose="020B0503020204020204" pitchFamily="34" charset="-122"/>
              </a:defRPr>
            </a:lvl1pPr>
          </a:lstStyle>
          <a:p>
            <a:pPr lvl="0" fontAlgn="base"/>
            <a:r>
              <a:rPr lang="zh-CN" altLang="en-US" strike="noStrike" noProof="1"/>
              <a:t>单击此处编辑母版文本样式</a:t>
            </a:r>
          </a:p>
        </p:txBody>
      </p:sp>
      <p:grpSp>
        <p:nvGrpSpPr>
          <p:cNvPr id="7" name="组合 6"/>
          <p:cNvGrpSpPr/>
          <p:nvPr/>
        </p:nvGrpSpPr>
        <p:grpSpPr bwMode="auto">
          <a:xfrm>
            <a:off x="460369" y="374644"/>
            <a:ext cx="587375" cy="503238"/>
            <a:chOff x="123780" y="534395"/>
            <a:chExt cx="445894" cy="351309"/>
          </a:xfrm>
          <a:effectLst>
            <a:outerShdw blurRad="50800" dist="38100" dir="5400000" algn="t" rotWithShape="0">
              <a:prstClr val="black">
                <a:alpha val="40000"/>
              </a:prstClr>
            </a:outerShdw>
          </a:effectLst>
        </p:grpSpPr>
        <p:sp>
          <p:nvSpPr>
            <p:cNvPr id="8" name="等腰三角形 7"/>
            <p:cNvSpPr/>
            <p:nvPr/>
          </p:nvSpPr>
          <p:spPr>
            <a:xfrm>
              <a:off x="382881" y="534395"/>
              <a:ext cx="186793" cy="160694"/>
            </a:xfrm>
            <a:prstGeom prst="triangl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等腰三角形 8"/>
            <p:cNvSpPr/>
            <p:nvPr/>
          </p:nvSpPr>
          <p:spPr>
            <a:xfrm rot="1110499">
              <a:off x="203318" y="560993"/>
              <a:ext cx="309716" cy="27262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10" name="等腰三角形 9"/>
            <p:cNvSpPr/>
            <p:nvPr/>
          </p:nvSpPr>
          <p:spPr>
            <a:xfrm>
              <a:off x="123780" y="809236"/>
              <a:ext cx="87974" cy="76468"/>
            </a:xfrm>
            <a:prstGeom prst="triangle">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11"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fld id="{6E66740C-5965-4BB8-87AB-9E7F07FB4C9C}"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t>2024/7/8</a:t>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2"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13"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4BD7EF-29E7-469C-917A-DC6DAA03CCE7}" type="slidenum">
              <a:rPr kumimoji="0" lang="zh-CN"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CN"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平行四边形 3"/>
          <p:cNvSpPr/>
          <p:nvPr/>
        </p:nvSpPr>
        <p:spPr>
          <a:xfrm>
            <a:off x="0" y="52388"/>
            <a:ext cx="805132" cy="647700"/>
          </a:xfrm>
          <a:custGeom>
            <a:avLst/>
            <a:gdLst/>
            <a:ahLst/>
            <a:cxnLst/>
            <a:rect l="l" t="t" r="r" b="b"/>
            <a:pathLst>
              <a:path w="1042784" h="2167216">
                <a:moveTo>
                  <a:pt x="0" y="0"/>
                </a:moveTo>
                <a:lnTo>
                  <a:pt x="1042784" y="0"/>
                </a:lnTo>
                <a:lnTo>
                  <a:pt x="500980" y="2167216"/>
                </a:lnTo>
                <a:lnTo>
                  <a:pt x="0" y="2167216"/>
                </a:lnTo>
                <a:close/>
              </a:path>
            </a:pathLst>
          </a:custGeom>
          <a:solidFill>
            <a:srgbClr val="2D54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 name="平行四边形 5"/>
          <p:cNvSpPr/>
          <p:nvPr/>
        </p:nvSpPr>
        <p:spPr>
          <a:xfrm>
            <a:off x="258793" y="52388"/>
            <a:ext cx="8885208" cy="647700"/>
          </a:xfrm>
          <a:custGeom>
            <a:avLst/>
            <a:gdLst/>
            <a:ahLst/>
            <a:cxnLst/>
            <a:rect l="l" t="t" r="r" b="b"/>
            <a:pathLst>
              <a:path w="8200800" h="648000">
                <a:moveTo>
                  <a:pt x="162000" y="0"/>
                </a:moveTo>
                <a:lnTo>
                  <a:pt x="541683" y="0"/>
                </a:lnTo>
                <a:lnTo>
                  <a:pt x="860972" y="0"/>
                </a:lnTo>
                <a:lnTo>
                  <a:pt x="1046774" y="0"/>
                </a:lnTo>
                <a:lnTo>
                  <a:pt x="1240655" y="0"/>
                </a:lnTo>
                <a:lnTo>
                  <a:pt x="1426457" y="0"/>
                </a:lnTo>
                <a:lnTo>
                  <a:pt x="1585919" y="0"/>
                </a:lnTo>
                <a:lnTo>
                  <a:pt x="1745746" y="0"/>
                </a:lnTo>
                <a:lnTo>
                  <a:pt x="1839377" y="0"/>
                </a:lnTo>
                <a:lnTo>
                  <a:pt x="3083233" y="0"/>
                </a:lnTo>
                <a:lnTo>
                  <a:pt x="4342375" y="0"/>
                </a:lnTo>
                <a:lnTo>
                  <a:pt x="5075100" y="0"/>
                </a:lnTo>
                <a:lnTo>
                  <a:pt x="5839689" y="0"/>
                </a:lnTo>
                <a:lnTo>
                  <a:pt x="6572414" y="0"/>
                </a:lnTo>
                <a:lnTo>
                  <a:pt x="7831556" y="0"/>
                </a:lnTo>
                <a:lnTo>
                  <a:pt x="8200800" y="0"/>
                </a:lnTo>
                <a:lnTo>
                  <a:pt x="8200800" y="648000"/>
                </a:lnTo>
                <a:lnTo>
                  <a:pt x="7192696" y="648000"/>
                </a:lnTo>
                <a:lnTo>
                  <a:pt x="5933553" y="648000"/>
                </a:lnTo>
                <a:lnTo>
                  <a:pt x="5200829" y="648000"/>
                </a:lnTo>
                <a:lnTo>
                  <a:pt x="4436239" y="648000"/>
                </a:lnTo>
                <a:lnTo>
                  <a:pt x="3703515" y="648000"/>
                </a:lnTo>
                <a:lnTo>
                  <a:pt x="2444372" y="648000"/>
                </a:lnTo>
                <a:lnTo>
                  <a:pt x="1839377" y="648000"/>
                </a:lnTo>
                <a:lnTo>
                  <a:pt x="1583746" y="648000"/>
                </a:lnTo>
                <a:lnTo>
                  <a:pt x="1264457" y="648000"/>
                </a:lnTo>
                <a:lnTo>
                  <a:pt x="1078655" y="648000"/>
                </a:lnTo>
                <a:lnTo>
                  <a:pt x="947058" y="648000"/>
                </a:lnTo>
                <a:lnTo>
                  <a:pt x="884774" y="648000"/>
                </a:lnTo>
                <a:lnTo>
                  <a:pt x="698972" y="648000"/>
                </a:lnTo>
                <a:lnTo>
                  <a:pt x="379683" y="648000"/>
                </a:lnTo>
                <a:lnTo>
                  <a:pt x="0" y="648000"/>
                </a:lnTo>
                <a:close/>
              </a:path>
            </a:pathLst>
          </a:custGeom>
          <a:solidFill>
            <a:srgbClr val="2D54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7" name="日期占位符 2"/>
          <p:cNvSpPr>
            <a:spLocks noGrp="1"/>
          </p:cNvSpPr>
          <p:nvPr>
            <p:ph type="dt" sz="half" idx="10"/>
          </p:nvPr>
        </p:nvSpPr>
        <p:spPr/>
        <p:txBody>
          <a:bodyPr/>
          <a:lstStyle>
            <a:lvl1pPr>
              <a:defRPr/>
            </a:lvl1pPr>
          </a:lstStyle>
          <a:p>
            <a:pPr>
              <a:defRPr/>
            </a:pPr>
            <a:fld id="{298D0458-95E0-4C14-BF2D-B4C853C99227}" type="datetime1">
              <a:rPr lang="zh-CN" altLang="en-US"/>
              <a:t>2024/7/8</a:t>
            </a:fld>
            <a:endParaRPr lang="zh-CN" altLang="en-US"/>
          </a:p>
        </p:txBody>
      </p:sp>
      <p:sp>
        <p:nvSpPr>
          <p:cNvPr id="8" name="页脚占位符 3"/>
          <p:cNvSpPr>
            <a:spLocks noGrp="1"/>
          </p:cNvSpPr>
          <p:nvPr>
            <p:ph type="ftr" sz="quarter" idx="11"/>
          </p:nvPr>
        </p:nvSpPr>
        <p:spPr/>
        <p:txBody>
          <a:bodyPr/>
          <a:lstStyle>
            <a:lvl1pPr>
              <a:defRPr/>
            </a:lvl1pPr>
          </a:lstStyle>
          <a:p>
            <a:pPr>
              <a:defRPr/>
            </a:pPr>
            <a:endParaRPr lang="zh-CN" altLang="en-US"/>
          </a:p>
        </p:txBody>
      </p:sp>
      <p:sp>
        <p:nvSpPr>
          <p:cNvPr id="9" name="灯片编号占位符 4"/>
          <p:cNvSpPr>
            <a:spLocks noGrp="1"/>
          </p:cNvSpPr>
          <p:nvPr>
            <p:ph type="sldNum" sz="quarter" idx="12"/>
          </p:nvPr>
        </p:nvSpPr>
        <p:spPr/>
        <p:txBody>
          <a:bodyPr/>
          <a:lstStyle>
            <a:lvl1pPr>
              <a:defRPr/>
            </a:lvl1pPr>
          </a:lstStyle>
          <a:p>
            <a:pPr>
              <a:defRPr/>
            </a:pPr>
            <a:fld id="{9A2738C6-DEE8-4432-84F9-B887264396C7}" type="slidenum">
              <a:rPr lang="zh-CN" altLang="en-US"/>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Content Placeholder 2"/>
          <p:cNvSpPr>
            <a:spLocks noGrp="1"/>
          </p:cNvSpPr>
          <p:nvPr>
            <p:ph sz="half" idx="1"/>
          </p:nvPr>
        </p:nvSpPr>
        <p:spPr>
          <a:xfrm>
            <a:off x="6286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Content Placeholder 3"/>
          <p:cNvSpPr>
            <a:spLocks noGrp="1"/>
          </p:cNvSpPr>
          <p:nvPr>
            <p:ph sz="half" idx="2"/>
          </p:nvPr>
        </p:nvSpPr>
        <p:spPr>
          <a:xfrm>
            <a:off x="4629150" y="1825625"/>
            <a:ext cx="38862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pPr fontAlgn="base"/>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pPr fontAlgn="base"/>
            <a:r>
              <a:rPr lang="zh-CN" altLang="en-US" strike="noStrike" noProof="1"/>
              <a:t>单击此处编辑母版标题样式</a:t>
            </a:r>
            <a:endParaRPr lang="en-US" strike="noStrike" noProof="1"/>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endParaRPr lang="en-US" strike="noStrike" noProof="1"/>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pPr fontAlgn="base"/>
            <a:r>
              <a:rPr lang="zh-CN" altLang="en-US" strike="noStrike" noProof="1"/>
              <a:t>单击此处编辑母版标题样式</a:t>
            </a:r>
            <a:endParaRPr lang="en-US" strike="noStrike" noProof="1"/>
          </a:p>
        </p:txBody>
      </p:sp>
      <p:sp>
        <p:nvSpPr>
          <p:cNvPr id="3" name="Picture Placeholder 2"/>
          <p:cNvSpPr>
            <a:spLocks noGrp="1" noChangeAspect="1"/>
          </p:cNvSpPr>
          <p:nvPr>
            <p:ph type="pic" idx="1"/>
          </p:nvPr>
        </p:nvSpPr>
        <p:spPr>
          <a:xfrm>
            <a:off x="3887391" y="987426"/>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r>
              <a:rPr kumimoji="0" lang="zh-CN" altLang="en-US" sz="3200" b="0" i="0" u="none" strike="noStrike" kern="1200" cap="none" spc="0" normalizeH="0" baseline="0" noProof="1">
                <a:ln>
                  <a:noFill/>
                </a:ln>
                <a:solidFill>
                  <a:schemeClr val="tx1"/>
                </a:solidFill>
                <a:effectLst/>
                <a:uLnTx/>
                <a:uFillTx/>
                <a:latin typeface="+mn-lt"/>
                <a:ea typeface="PMingLiU" panose="02020500000000000000" pitchFamily="18" charset="-120"/>
                <a:cs typeface="+mn-cs"/>
              </a:rPr>
              <a:t>单击图标添加图片</a:t>
            </a:r>
            <a:endParaRPr kumimoji="0" lang="en-US" sz="3200" b="0" i="0" u="none" strike="noStrike" kern="1200" cap="none" spc="0" normalizeH="0" baseline="0" noProof="1">
              <a:ln>
                <a:noFill/>
              </a:ln>
              <a:solidFill>
                <a:schemeClr val="tx1"/>
              </a:solidFill>
              <a:effectLst/>
              <a:uLnTx/>
              <a:uFillTx/>
              <a:latin typeface="+mn-lt"/>
              <a:ea typeface="PMingLiU" panose="02020500000000000000" pitchFamily="18" charset="-120"/>
              <a:cs typeface="+mn-cs"/>
            </a:endParaRP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pn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8"/>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628650" y="365125"/>
            <a:ext cx="7886700" cy="1325563"/>
          </a:xfrm>
          <a:prstGeom prst="rect">
            <a:avLst/>
          </a:prstGeom>
          <a:noFill/>
          <a:ln w="9525">
            <a:noFill/>
          </a:ln>
        </p:spPr>
        <p:txBody>
          <a:bodyPr anchor="ctr"/>
          <a:lstStyle/>
          <a:p>
            <a:pPr lvl="0"/>
            <a:r>
              <a:rPr lang="zh-CN" altLang="en-US" dirty="0"/>
              <a:t>单击此处编辑母版标题样式</a:t>
            </a:r>
            <a:endParaRPr lang="en-US" altLang="zh-CN" dirty="0"/>
          </a:p>
        </p:txBody>
      </p:sp>
      <p:sp>
        <p:nvSpPr>
          <p:cNvPr id="1027" name="Text Placeholder 2"/>
          <p:cNvSpPr>
            <a:spLocks noGrp="1"/>
          </p:cNvSpPr>
          <p:nvPr>
            <p:ph type="body"/>
          </p:nvPr>
        </p:nvSpPr>
        <p:spPr>
          <a:xfrm>
            <a:off x="628650" y="1825625"/>
            <a:ext cx="7886700" cy="4351338"/>
          </a:xfrm>
          <a:prstGeom prst="rect">
            <a:avLst/>
          </a:prstGeom>
          <a:noFill/>
          <a:ln w="9525">
            <a:noFill/>
          </a:ln>
        </p:spPr>
        <p:txBody>
          <a:bodyPr anchor="t"/>
          <a:lstStyle/>
          <a:p>
            <a:pPr lvl="0"/>
            <a:r>
              <a:rPr lang="zh-CN" altLang="en-US" dirty="0"/>
              <a:t>单击此处编辑母版文本样式</a:t>
            </a:r>
          </a:p>
          <a:p>
            <a:pPr lvl="1" indent="-22860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endParaRPr lang="en-US" altLang="zh-CN" dirty="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fontAlgn="auto">
              <a:defRPr sz="1200" noProof="1" smtClean="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fontAlgn="auto">
              <a:defRPr sz="1200" noProof="1">
                <a:solidFill>
                  <a:schemeClr val="tx1">
                    <a:tint val="75000"/>
                  </a:schemeClr>
                </a:solidFill>
              </a:defRPr>
            </a:lvl1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a:defRPr sz="1200" noProof="1" dirty="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l" rtl="0" fontAlgn="base">
        <a:lnSpc>
          <a:spcPct val="90000"/>
        </a:lnSpc>
        <a:spcBef>
          <a:spcPct val="0"/>
        </a:spcBef>
        <a:spcAft>
          <a:spcPct val="0"/>
        </a:spcAft>
        <a:defRPr sz="4400" kern="1200">
          <a:solidFill>
            <a:schemeClr val="tx1"/>
          </a:solidFill>
          <a:latin typeface="+mj-lt"/>
          <a:ea typeface="PMingLiU" panose="02020500000000000000" pitchFamily="18" charset="-120"/>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PMingLiU" panose="02020500000000000000" pitchFamily="18" charset="-120"/>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PMingLiU" panose="02020500000000000000" pitchFamily="18" charset="-120"/>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PMingLiU" panose="02020500000000000000" pitchFamily="18" charset="-120"/>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PMingLiU" panose="02020500000000000000" pitchFamily="18" charset="-12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PMingLiU" panose="02020500000000000000" pitchFamily="18" charset="-12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PMingLiU" panose="02020500000000000000" pitchFamily="18" charset="-12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PMingLiU" panose="02020500000000000000" pitchFamily="18" charset="-12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PMingLiU" panose="02020500000000000000" pitchFamily="18" charset="-12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anose="02020500000000000000" pitchFamily="18" charset="-120"/>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anose="02020500000000000000" pitchFamily="18" charset="-120"/>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anose="02020500000000000000" pitchFamily="18" charset="-120"/>
          <a:cs typeface="+mn-cs"/>
        </a:defRPr>
      </a:lvl3pPr>
      <a:lvl4pPr marL="16002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anose="02020500000000000000" pitchFamily="18" charset="-120"/>
          <a:cs typeface="+mn-cs"/>
        </a:defRPr>
      </a:lvl4pPr>
      <a:lvl5pPr marL="20574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anose="02020500000000000000" pitchFamily="18"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7"/>
        </a:blipFill>
        <a:effectLst/>
      </p:bgPr>
    </p:bg>
    <p:spTree>
      <p:nvGrpSpPr>
        <p:cNvPr id="1" name=""/>
        <p:cNvGrpSpPr/>
        <p:nvPr/>
      </p:nvGrpSpPr>
      <p:grpSpPr>
        <a:xfrm>
          <a:off x="0" y="0"/>
          <a:ext cx="0" cy="0"/>
          <a:chOff x="0" y="0"/>
          <a:chExt cx="0" cy="0"/>
        </a:xfrm>
      </p:grpSpPr>
      <p:sp>
        <p:nvSpPr>
          <p:cNvPr id="4098" name="Title Placeholder 1"/>
          <p:cNvSpPr>
            <a:spLocks noGrp="1"/>
          </p:cNvSpPr>
          <p:nvPr>
            <p:ph type="title"/>
          </p:nvPr>
        </p:nvSpPr>
        <p:spPr>
          <a:xfrm>
            <a:off x="628650" y="365125"/>
            <a:ext cx="7886700" cy="1325563"/>
          </a:xfrm>
          <a:prstGeom prst="rect">
            <a:avLst/>
          </a:prstGeom>
          <a:noFill/>
          <a:ln w="9525">
            <a:noFill/>
          </a:ln>
        </p:spPr>
        <p:txBody>
          <a:bodyPr anchor="ctr"/>
          <a:lstStyle/>
          <a:p>
            <a:pPr lvl="0"/>
            <a:r>
              <a:rPr lang="zh-CN" altLang="en-US" dirty="0"/>
              <a:t>单击此处编辑母版标题样式</a:t>
            </a:r>
            <a:endParaRPr lang="en-US" altLang="zh-CN" dirty="0"/>
          </a:p>
        </p:txBody>
      </p:sp>
      <p:sp>
        <p:nvSpPr>
          <p:cNvPr id="4099" name="Text Placeholder 2"/>
          <p:cNvSpPr>
            <a:spLocks noGrp="1"/>
          </p:cNvSpPr>
          <p:nvPr>
            <p:ph type="body"/>
          </p:nvPr>
        </p:nvSpPr>
        <p:spPr>
          <a:xfrm>
            <a:off x="628650" y="1825625"/>
            <a:ext cx="7886700" cy="4351338"/>
          </a:xfrm>
          <a:prstGeom prst="rect">
            <a:avLst/>
          </a:prstGeom>
          <a:noFill/>
          <a:ln w="9525">
            <a:noFill/>
          </a:ln>
        </p:spPr>
        <p:txBody>
          <a:bodyPr anchor="t"/>
          <a:lstStyle/>
          <a:p>
            <a:pPr lvl="0"/>
            <a:r>
              <a:rPr lang="zh-CN" altLang="en-US" dirty="0"/>
              <a:t>单击此处编辑母版文本样式</a:t>
            </a:r>
          </a:p>
          <a:p>
            <a:pPr lvl="1" indent="-22860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endParaRPr lang="en-US" altLang="zh-CN" dirty="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fontAlgn="auto">
              <a:defRPr sz="1200" noProof="1" smtClean="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fontAlgn="auto">
              <a:defRPr sz="1200" noProof="1">
                <a:solidFill>
                  <a:schemeClr val="tx1">
                    <a:tint val="75000"/>
                  </a:schemeClr>
                </a:solidFill>
              </a:defRPr>
            </a:lvl1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HK"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PMingLiU" panose="02020500000000000000" pitchFamily="18" charset="-120"/>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a:defRPr sz="1200" noProof="1" dirty="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99D62CD-97F4-4DB6-9F47-1D86A27A3A89}" type="slidenum">
              <a:rPr kumimoji="0" lang="zh-HK" altLang="en-US" sz="1200" b="0" i="0" u="none" strike="noStrike" kern="1200" cap="none" spc="0" normalizeH="0" baseline="0" noProof="1" dirty="0">
                <a:ln>
                  <a:noFill/>
                </a:ln>
                <a:solidFill>
                  <a:srgbClr val="898989"/>
                </a:solidFill>
                <a:effectLst/>
                <a:uLnTx/>
                <a:uFillTx/>
                <a:latin typeface="Calibri" panose="020F0502020204030204" pitchFamily="34" charset="0"/>
                <a:ea typeface="PMingLiU" panose="02020500000000000000" pitchFamily="18" charset="-120"/>
                <a:cs typeface="+mn-cs"/>
              </a:rPr>
              <a:t>‹#›</a:t>
            </a:fld>
            <a:endParaRPr kumimoji="0" lang="zh-HK" altLang="en-US" sz="1200" b="0" i="0" u="none" strike="noStrike" kern="1200" cap="none" spc="0" normalizeH="0" baseline="0" noProof="1">
              <a:ln>
                <a:noFill/>
              </a:ln>
              <a:solidFill>
                <a:srgbClr val="898989"/>
              </a:solidFill>
              <a:effectLst/>
              <a:uLnTx/>
              <a:uFillTx/>
              <a:latin typeface="Calibri" panose="020F0502020204030204" pitchFamily="34" charset="0"/>
              <a:ea typeface="PMingLiU" panose="02020500000000000000" pitchFamily="18" charset="-120"/>
              <a:cs typeface="+mn-cs"/>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Lst>
  <p:hf sldNum="0" hdr="0" ftr="0" dt="0"/>
  <p:txStyles>
    <p:titleStyle>
      <a:lvl1pPr algn="l" rtl="0" fontAlgn="base">
        <a:lnSpc>
          <a:spcPct val="90000"/>
        </a:lnSpc>
        <a:spcBef>
          <a:spcPct val="0"/>
        </a:spcBef>
        <a:spcAft>
          <a:spcPct val="0"/>
        </a:spcAft>
        <a:defRPr sz="4400" kern="1200">
          <a:solidFill>
            <a:schemeClr val="tx1"/>
          </a:solidFill>
          <a:latin typeface="+mj-lt"/>
          <a:ea typeface="PMingLiU" panose="02020500000000000000" pitchFamily="18" charset="-120"/>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PMingLiU" panose="02020500000000000000" pitchFamily="18" charset="-120"/>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PMingLiU" panose="02020500000000000000" pitchFamily="18" charset="-120"/>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PMingLiU" panose="02020500000000000000" pitchFamily="18" charset="-120"/>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PMingLiU" panose="02020500000000000000" pitchFamily="18" charset="-12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PMingLiU" panose="02020500000000000000" pitchFamily="18" charset="-12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PMingLiU" panose="02020500000000000000" pitchFamily="18" charset="-12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PMingLiU" panose="02020500000000000000" pitchFamily="18" charset="-12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PMingLiU" panose="02020500000000000000" pitchFamily="18" charset="-12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PMingLiU" panose="02020500000000000000" pitchFamily="18" charset="-120"/>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PMingLiU" panose="02020500000000000000" pitchFamily="18" charset="-120"/>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anose="02020500000000000000" pitchFamily="18" charset="-120"/>
          <a:cs typeface="+mn-cs"/>
        </a:defRPr>
      </a:lvl3pPr>
      <a:lvl4pPr marL="16002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anose="02020500000000000000" pitchFamily="18" charset="-120"/>
          <a:cs typeface="+mn-cs"/>
        </a:defRPr>
      </a:lvl4pPr>
      <a:lvl5pPr marL="20574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PMingLiU" panose="02020500000000000000" pitchFamily="18"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wmf"/><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emf"/><Relationship Id="rId10" Type="http://schemas.openxmlformats.org/officeDocument/2006/relationships/image" Target="../media/image36.png"/><Relationship Id="rId4" Type="http://schemas.openxmlformats.org/officeDocument/2006/relationships/image" Target="../media/image30.emf"/><Relationship Id="rId9" Type="http://schemas.openxmlformats.org/officeDocument/2006/relationships/image" Target="../media/image35.png"/><Relationship Id="rId1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8.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8.xml"/><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2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4.pn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31.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2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notesSlide" Target="../notesSlides/notesSlide27.xml"/><Relationship Id="rId7" Type="http://schemas.openxmlformats.org/officeDocument/2006/relationships/image" Target="../media/image93.png"/><Relationship Id="rId2" Type="http://schemas.openxmlformats.org/officeDocument/2006/relationships/slideLayout" Target="../slideLayouts/slideLayout12.xml"/><Relationship Id="rId1" Type="http://schemas.openxmlformats.org/officeDocument/2006/relationships/tags" Target="../tags/tag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2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28.xml"/><Relationship Id="rId7" Type="http://schemas.openxmlformats.org/officeDocument/2006/relationships/image" Target="../media/image99.png"/><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ags" Target="../tags/tag6.xml"/><Relationship Id="rId5" Type="http://schemas.openxmlformats.org/officeDocument/2006/relationships/image" Target="../media/image105.png"/><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11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3.xml"/><Relationship Id="rId16" Type="http://schemas.openxmlformats.org/officeDocument/2006/relationships/diagramColors" Target="../diagrams/colors3.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9.png"/><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notesSlide" Target="../notesSlides/notesSlide6.xm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slideLayout" Target="../slideLayouts/slideLayout12.xml"/><Relationship Id="rId1" Type="http://schemas.openxmlformats.org/officeDocument/2006/relationships/tags" Target="../tags/tag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1822450"/>
            <a:ext cx="9144000" cy="2095500"/>
          </a:xfrm>
          <a:prstGeom prst="rect">
            <a:avLst/>
          </a:prstGeom>
          <a:gradFill flip="none" rotWithShape="1">
            <a:gsLst>
              <a:gs pos="0">
                <a:srgbClr val="007BD3"/>
              </a:gs>
              <a:gs pos="100000">
                <a:srgbClr val="034373"/>
              </a:gs>
            </a:gsLst>
            <a:lin ang="5400000"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solidFill>
                <a:schemeClr val="accent2">
                  <a:lumMod val="75000"/>
                </a:schemeClr>
              </a:solidFill>
            </a:endParaRPr>
          </a:p>
        </p:txBody>
      </p:sp>
      <p:sp>
        <p:nvSpPr>
          <p:cNvPr id="14338" name="文本框 5"/>
          <p:cNvSpPr txBox="1">
            <a:spLocks noChangeArrowheads="1"/>
          </p:cNvSpPr>
          <p:nvPr/>
        </p:nvSpPr>
        <p:spPr bwMode="auto">
          <a:xfrm>
            <a:off x="434421" y="2219950"/>
            <a:ext cx="848995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pPr algn="ctr"/>
            <a:r>
              <a:rPr lang="zh-CN" altLang="en-US" sz="4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面向物联网的边缘协同计算</a:t>
            </a:r>
            <a:endParaRPr lang="en-US" altLang="zh-CN" sz="4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4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优化策略研究</a:t>
            </a:r>
            <a:endParaRPr sz="4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矩形 14"/>
          <p:cNvSpPr/>
          <p:nvPr/>
        </p:nvSpPr>
        <p:spPr>
          <a:xfrm>
            <a:off x="0" y="1657350"/>
            <a:ext cx="9144000" cy="71438"/>
          </a:xfrm>
          <a:prstGeom prst="rect">
            <a:avLst/>
          </a:prstGeom>
          <a:solidFill>
            <a:srgbClr val="173D7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p>
        </p:txBody>
      </p:sp>
      <p:sp>
        <p:nvSpPr>
          <p:cNvPr id="16" name="矩形 15"/>
          <p:cNvSpPr/>
          <p:nvPr/>
        </p:nvSpPr>
        <p:spPr>
          <a:xfrm>
            <a:off x="0" y="4011613"/>
            <a:ext cx="9144000" cy="73025"/>
          </a:xfrm>
          <a:prstGeom prst="rect">
            <a:avLst/>
          </a:prstGeom>
          <a:solidFill>
            <a:srgbClr val="2D69B8"/>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solidFill>
                <a:srgbClr val="156F6F"/>
              </a:solidFill>
            </a:endParaRPr>
          </a:p>
        </p:txBody>
      </p:sp>
      <p:grpSp>
        <p:nvGrpSpPr>
          <p:cNvPr id="21510" name="组合 5"/>
          <p:cNvGrpSpPr/>
          <p:nvPr/>
        </p:nvGrpSpPr>
        <p:grpSpPr>
          <a:xfrm>
            <a:off x="5147489" y="5399593"/>
            <a:ext cx="3520310" cy="981448"/>
            <a:chOff x="7995" y="8086"/>
            <a:chExt cx="5722" cy="1542"/>
          </a:xfrm>
        </p:grpSpPr>
        <p:sp>
          <p:nvSpPr>
            <p:cNvPr id="21511" name="文本框 9"/>
            <p:cNvSpPr txBox="1"/>
            <p:nvPr/>
          </p:nvSpPr>
          <p:spPr>
            <a:xfrm>
              <a:off x="7995" y="8086"/>
              <a:ext cx="4381" cy="486"/>
            </a:xfrm>
            <a:prstGeom prst="rect">
              <a:avLst/>
            </a:prstGeom>
            <a:noFill/>
            <a:ln w="9525">
              <a:noFill/>
            </a:ln>
          </p:spPr>
          <p:txBody>
            <a:bodyPr wrap="square" anchor="t">
              <a:spAutoFit/>
            </a:bodyPr>
            <a:lstStyle/>
            <a:p>
              <a:r>
                <a:rPr lang="zh-CN" altLang="en-US" sz="2400" b="1" dirty="0">
                  <a:solidFill>
                    <a:schemeClr val="accent5">
                      <a:lumMod val="75000"/>
                    </a:schemeClr>
                  </a:solidFill>
                  <a:latin typeface="微软雅黑" panose="020B0503020204020204" pitchFamily="34" charset="-122"/>
                  <a:ea typeface="微软雅黑" panose="020B0503020204020204" pitchFamily="34" charset="-122"/>
                </a:rPr>
                <a:t> </a:t>
              </a:r>
              <a:r>
                <a:rPr lang="zh-CN" altLang="en-US" sz="2400" b="1" dirty="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报 告  人：许嘉洁</a:t>
              </a:r>
            </a:p>
          </p:txBody>
        </p:sp>
        <p:sp>
          <p:nvSpPr>
            <p:cNvPr id="21514" name="文本框 9"/>
            <p:cNvSpPr txBox="1"/>
            <p:nvPr/>
          </p:nvSpPr>
          <p:spPr>
            <a:xfrm>
              <a:off x="7995" y="8903"/>
              <a:ext cx="5722" cy="725"/>
            </a:xfrm>
            <a:prstGeom prst="rect">
              <a:avLst/>
            </a:prstGeom>
            <a:noFill/>
            <a:ln w="9525">
              <a:noFill/>
            </a:ln>
          </p:spPr>
          <p:txBody>
            <a:bodyPr wrap="square" anchor="t">
              <a:spAutoFit/>
            </a:bodyPr>
            <a:lstStyle/>
            <a:p>
              <a:r>
                <a:rPr lang="zh-CN" altLang="en-US" sz="2400" b="1" dirty="0">
                  <a:solidFill>
                    <a:schemeClr val="accent5">
                      <a:lumMod val="75000"/>
                    </a:schemeClr>
                  </a:solidFill>
                  <a:latin typeface="微软雅黑" panose="020B0503020204020204" pitchFamily="34" charset="-122"/>
                  <a:ea typeface="微软雅黑" panose="020B0503020204020204" pitchFamily="34" charset="-122"/>
                </a:rPr>
                <a:t> </a:t>
              </a:r>
              <a:r>
                <a:rPr lang="zh-CN" altLang="en-US" sz="2400" b="1" dirty="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日       期：</a:t>
              </a:r>
              <a:r>
                <a:rPr lang="en-US" altLang="zh-CN" sz="2400" b="1" dirty="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2024.07.08</a:t>
              </a:r>
              <a:endParaRPr lang="zh-CN" altLang="en-US" sz="2400" b="1" dirty="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314591" y="2102420"/>
            <a:ext cx="3625850" cy="3775466"/>
          </a:xfrm>
          <a:prstGeom prst="roundRect">
            <a:avLst/>
          </a:prstGeom>
          <a:gradFill flip="none" rotWithShape="1">
            <a:gsLst>
              <a:gs pos="45000">
                <a:schemeClr val="bg1"/>
              </a:gs>
              <a:gs pos="100000">
                <a:schemeClr val="bg1">
                  <a:lumMod val="85000"/>
                </a:schemeClr>
              </a:gs>
            </a:gsLst>
            <a:lin ang="18000000" scaled="0"/>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cs typeface="+mn-ea"/>
              <a:sym typeface="+mn-lt"/>
            </a:endParaRPr>
          </a:p>
        </p:txBody>
      </p:sp>
      <p:sp>
        <p:nvSpPr>
          <p:cNvPr id="7" name="文本框 6"/>
          <p:cNvSpPr txBox="1">
            <a:spLocks noChangeArrowheads="1"/>
          </p:cNvSpPr>
          <p:nvPr/>
        </p:nvSpPr>
        <p:spPr bwMode="auto">
          <a:xfrm>
            <a:off x="757555" y="980114"/>
            <a:ext cx="820411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pPr eaLnBrk="0" hangingPunct="0"/>
            <a:r>
              <a:rPr lang="zh-CN" altLang="en-US" sz="2800" b="1" dirty="0">
                <a:solidFill>
                  <a:srgbClr val="0070C0"/>
                </a:solidFill>
                <a:latin typeface="微软雅黑" panose="020B0503020204020204" pitchFamily="34" charset="-122"/>
                <a:ea typeface="微软雅黑" panose="020B0503020204020204" pitchFamily="34" charset="-122"/>
              </a:rPr>
              <a:t>面向边缘协同计算的任务卸载与资源定价策略研究</a:t>
            </a:r>
          </a:p>
        </p:txBody>
      </p:sp>
      <p:grpSp>
        <p:nvGrpSpPr>
          <p:cNvPr id="25604" name="组合 10"/>
          <p:cNvGrpSpPr/>
          <p:nvPr/>
        </p:nvGrpSpPr>
        <p:grpSpPr bwMode="auto">
          <a:xfrm>
            <a:off x="0" y="284480"/>
            <a:ext cx="2011045" cy="530225"/>
            <a:chOff x="0" y="284389"/>
            <a:chExt cx="1692275" cy="529772"/>
          </a:xfrm>
        </p:grpSpPr>
        <p:sp>
          <p:nvSpPr>
            <p:cNvPr id="12" name="矩形 11"/>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研究内容一</a:t>
              </a:r>
            </a:p>
          </p:txBody>
        </p:sp>
        <p:sp>
          <p:nvSpPr>
            <p:cNvPr id="13" name="矩形 12"/>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9" name="TextBox 18"/>
          <p:cNvSpPr txBox="1"/>
          <p:nvPr/>
        </p:nvSpPr>
        <p:spPr>
          <a:xfrm>
            <a:off x="5540098" y="2369120"/>
            <a:ext cx="3357880" cy="1477328"/>
          </a:xfrm>
          <a:prstGeom prst="rect">
            <a:avLst/>
          </a:prstGeom>
          <a:noFill/>
        </p:spPr>
        <p:txBody>
          <a:bodyPr wrap="square" lIns="0" tIns="0" rIns="0" bIns="0" rtlCol="0">
            <a:spAutoFit/>
          </a:bodyPr>
          <a:lstStyle/>
          <a:p>
            <a:pPr marL="342900" indent="-342900">
              <a:buFont typeface="Wingdings" panose="05000000000000000000" charset="0"/>
              <a:buChar char="Ø"/>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mn-ea"/>
              </a:rPr>
              <a:t>应用</a:t>
            </a:r>
            <a:r>
              <a:rPr lang="zh-CN" altLang="en-US" sz="2400" b="1" dirty="0">
                <a:solidFill>
                  <a:srgbClr val="C00000"/>
                </a:solidFill>
                <a:latin typeface="微软雅黑" panose="020B0503020204020204" pitchFamily="34" charset="-122"/>
                <a:ea typeface="微软雅黑" panose="020B0503020204020204" pitchFamily="34" charset="-122"/>
                <a:sym typeface="+mn-ea"/>
              </a:rPr>
              <a:t>博弈理论</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mn-ea"/>
              </a:rPr>
              <a:t>刻画设备与供应商之间的</a:t>
            </a:r>
            <a:r>
              <a:rPr lang="zh-CN" altLang="en-US" sz="2400" b="1" dirty="0">
                <a:solidFill>
                  <a:srgbClr val="C00000"/>
                </a:solidFill>
                <a:latin typeface="微软雅黑" panose="020B0503020204020204" pitchFamily="34" charset="-122"/>
                <a:ea typeface="微软雅黑" panose="020B0503020204020204" pitchFamily="34" charset="-122"/>
                <a:sym typeface="+mn-ea"/>
              </a:rPr>
              <a:t>交互关系</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mn-ea"/>
              </a:rPr>
              <a:t>，以及设备间的</a:t>
            </a:r>
            <a:r>
              <a:rPr lang="zh-CN" altLang="en-US" sz="2400" b="1" dirty="0">
                <a:solidFill>
                  <a:srgbClr val="C00000"/>
                </a:solidFill>
                <a:latin typeface="微软雅黑" panose="020B0503020204020204" pitchFamily="34" charset="-122"/>
                <a:ea typeface="微软雅黑" panose="020B0503020204020204" pitchFamily="34" charset="-122"/>
                <a:sym typeface="+mn-ea"/>
              </a:rPr>
              <a:t>资源竞争</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mn-ea"/>
              </a:rPr>
              <a:t>关系。</a:t>
            </a:r>
            <a:endParaRPr lang="zh-CN" altLang="en-US" sz="2400" kern="0" dirty="0">
              <a:solidFill>
                <a:schemeClr val="tx2"/>
              </a:solidFill>
              <a:latin typeface="微软雅黑" panose="020B0503020204020204" pitchFamily="34" charset="-122"/>
              <a:ea typeface="微软雅黑" panose="020B0503020204020204" pitchFamily="34" charset="-122"/>
            </a:endParaRPr>
          </a:p>
        </p:txBody>
      </p:sp>
      <p:sp>
        <p:nvSpPr>
          <p:cNvPr id="40" name="TextBox 18"/>
          <p:cNvSpPr txBox="1"/>
          <p:nvPr/>
        </p:nvSpPr>
        <p:spPr>
          <a:xfrm>
            <a:off x="5540098" y="4113148"/>
            <a:ext cx="3357880" cy="1477328"/>
          </a:xfrm>
          <a:prstGeom prst="rect">
            <a:avLst/>
          </a:prstGeom>
          <a:noFill/>
        </p:spPr>
        <p:txBody>
          <a:bodyPr wrap="square" lIns="0" tIns="0" rIns="0" bIns="0" rtlCol="0">
            <a:spAutoFit/>
          </a:bodyPr>
          <a:lstStyle/>
          <a:p>
            <a:pPr marL="342900" indent="-342900">
              <a:buFont typeface="Wingdings" panose="05000000000000000000" charset="0"/>
              <a:buChar char="Ø"/>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mn-ea"/>
              </a:rPr>
              <a:t>目标：设计</a:t>
            </a:r>
            <a:r>
              <a:rPr lang="zh-CN" altLang="en-US" sz="2400" b="1" dirty="0">
                <a:solidFill>
                  <a:srgbClr val="C00000"/>
                </a:solidFill>
                <a:latin typeface="微软雅黑" panose="020B0503020204020204" pitchFamily="34" charset="-122"/>
                <a:ea typeface="微软雅黑" panose="020B0503020204020204" pitchFamily="34" charset="-122"/>
                <a:sym typeface="+mn-ea"/>
              </a:rPr>
              <a:t>均衡</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mn-ea"/>
              </a:rPr>
              <a:t>的策略使得最大化设备的</a:t>
            </a:r>
            <a:r>
              <a:rPr lang="zh-CN" altLang="en-US" sz="2400" b="1" dirty="0">
                <a:solidFill>
                  <a:srgbClr val="C00000"/>
                </a:solidFill>
                <a:latin typeface="微软雅黑" panose="020B0503020204020204" pitchFamily="34" charset="-122"/>
                <a:ea typeface="微软雅黑" panose="020B0503020204020204" pitchFamily="34" charset="-122"/>
                <a:sym typeface="+mn-ea"/>
              </a:rPr>
              <a:t>体验质量</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mn-ea"/>
              </a:rPr>
              <a:t>以及边缘服务供应商的</a:t>
            </a:r>
            <a:r>
              <a:rPr lang="zh-CN" altLang="en-US" sz="2400" b="1" dirty="0">
                <a:solidFill>
                  <a:srgbClr val="C00000"/>
                </a:solidFill>
                <a:latin typeface="微软雅黑" panose="020B0503020204020204" pitchFamily="34" charset="-122"/>
                <a:ea typeface="微软雅黑" panose="020B0503020204020204" pitchFamily="34" charset="-122"/>
                <a:sym typeface="+mn-ea"/>
              </a:rPr>
              <a:t>收益</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mn-ea"/>
              </a:rPr>
              <a:t>。</a:t>
            </a:r>
          </a:p>
        </p:txBody>
      </p:sp>
      <p:sp>
        <p:nvSpPr>
          <p:cNvPr id="47" name="文本框 46"/>
          <p:cNvSpPr txBox="1"/>
          <p:nvPr/>
        </p:nvSpPr>
        <p:spPr>
          <a:xfrm>
            <a:off x="2277110" y="318770"/>
            <a:ext cx="2057400"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 研究场景</a:t>
            </a:r>
          </a:p>
        </p:txBody>
      </p:sp>
      <p:pic>
        <p:nvPicPr>
          <p:cNvPr id="2" name="图片 1">
            <a:extLst>
              <a:ext uri="{FF2B5EF4-FFF2-40B4-BE49-F238E27FC236}">
                <a16:creationId xmlns:a16="http://schemas.microsoft.com/office/drawing/2014/main" id="{2FF507A3-818D-1DE8-DA24-53903AF9F5D6}"/>
              </a:ext>
            </a:extLst>
          </p:cNvPr>
          <p:cNvPicPr>
            <a:picLocks noChangeAspect="1"/>
          </p:cNvPicPr>
          <p:nvPr/>
        </p:nvPicPr>
        <p:blipFill>
          <a:blip r:embed="rId3"/>
          <a:stretch>
            <a:fillRect/>
          </a:stretch>
        </p:blipFill>
        <p:spPr>
          <a:xfrm>
            <a:off x="356833" y="1641458"/>
            <a:ext cx="4423397" cy="4395820"/>
          </a:xfrm>
          <a:prstGeom prst="rect">
            <a:avLst/>
          </a:prstGeom>
        </p:spPr>
      </p:pic>
      <p:sp>
        <p:nvSpPr>
          <p:cNvPr id="5" name="文本框 15">
            <a:extLst>
              <a:ext uri="{FF2B5EF4-FFF2-40B4-BE49-F238E27FC236}">
                <a16:creationId xmlns:a16="http://schemas.microsoft.com/office/drawing/2014/main" id="{5265F160-0306-A44B-CE09-6BE151B83CD1}"/>
              </a:ext>
            </a:extLst>
          </p:cNvPr>
          <p:cNvSpPr txBox="1"/>
          <p:nvPr/>
        </p:nvSpPr>
        <p:spPr>
          <a:xfrm>
            <a:off x="642677" y="6102892"/>
            <a:ext cx="3691833" cy="369332"/>
          </a:xfrm>
          <a:prstGeom prst="rect">
            <a:avLst/>
          </a:prstGeom>
          <a:noFill/>
        </p:spPr>
        <p:txBody>
          <a:bodyPr wrap="square">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场景图一</a:t>
            </a:r>
            <a:endPar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p:cover dir="d"/>
      </p:transition>
    </mc:Choice>
    <mc:Fallback xmlns="">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25604"/>
                                        </p:tgtEl>
                                        <p:attrNameLst>
                                          <p:attrName>style.visibility</p:attrName>
                                        </p:attrNameLst>
                                      </p:cBhvr>
                                      <p:to>
                                        <p:strVal val="visible"/>
                                      </p:to>
                                    </p:set>
                                    <p:animEffect transition="in" filter="wipe(left)">
                                      <p:cBhvr>
                                        <p:cTn id="10" dur="500"/>
                                        <p:tgtEl>
                                          <p:spTgt spid="25604"/>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additive="base">
                                        <p:cTn id="13" dur="500"/>
                                        <p:tgtEl>
                                          <p:spTgt spid="47"/>
                                        </p:tgtEl>
                                        <p:attrNameLst>
                                          <p:attrName>ppt_y</p:attrName>
                                        </p:attrNameLst>
                                      </p:cBhvr>
                                      <p:tavLst>
                                        <p:tav tm="0">
                                          <p:val>
                                            <p:strVal val="#ppt_y+#ppt_h*1.125000"/>
                                          </p:val>
                                        </p:tav>
                                        <p:tav tm="100000">
                                          <p:val>
                                            <p:strVal val="#ppt_y"/>
                                          </p:val>
                                        </p:tav>
                                      </p:tavLst>
                                    </p:anim>
                                    <p:animEffect transition="in" filter="wipe(up)">
                                      <p:cBhvr>
                                        <p:cTn id="14" dur="500"/>
                                        <p:tgtEl>
                                          <p:spTgt spid="47"/>
                                        </p:tgtEl>
                                      </p:cBhvr>
                                    </p:animEffect>
                                  </p:childTnLst>
                                </p:cTn>
                              </p:par>
                              <p:par>
                                <p:cTn id="15" presetID="3" presetClass="entr" presetSubtype="1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par>
                          <p:cTn id="18" fill="hold">
                            <p:stCondLst>
                              <p:cond delay="50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anim calcmode="lin" valueType="num">
                                      <p:cBhvr>
                                        <p:cTn id="22" dur="500" fill="hold"/>
                                        <p:tgtEl>
                                          <p:spTgt spid="5"/>
                                        </p:tgtEl>
                                        <p:attrNameLst>
                                          <p:attrName>ppt_x</p:attrName>
                                        </p:attrNameLst>
                                      </p:cBhvr>
                                      <p:tavLst>
                                        <p:tav tm="0">
                                          <p:val>
                                            <p:strVal val="#ppt_x"/>
                                          </p:val>
                                        </p:tav>
                                        <p:tav tm="100000">
                                          <p:val>
                                            <p:strVal val="#ppt_x"/>
                                          </p:val>
                                        </p:tav>
                                      </p:tavLst>
                                    </p:anim>
                                    <p:anim calcmode="lin" valueType="num">
                                      <p:cBhvr>
                                        <p:cTn id="23" dur="500" fill="hold"/>
                                        <p:tgtEl>
                                          <p:spTgt spid="5"/>
                                        </p:tgtEl>
                                        <p:attrNameLst>
                                          <p:attrName>ppt_y</p:attrName>
                                        </p:attrNameLst>
                                      </p:cBhvr>
                                      <p:tavLst>
                                        <p:tav tm="0">
                                          <p:val>
                                            <p:strVal val="#ppt_y+.1"/>
                                          </p:val>
                                        </p:tav>
                                        <p:tav tm="100000">
                                          <p:val>
                                            <p:strVal val="#ppt_y"/>
                                          </p:val>
                                        </p:tav>
                                      </p:tavLst>
                                    </p:anim>
                                  </p:childTnLst>
                                </p:cTn>
                              </p:par>
                              <p:par>
                                <p:cTn id="24" presetID="1" presetClass="entr" presetSubtype="0" fill="hold" grpId="1" nodeType="withEffect">
                                  <p:stCondLst>
                                    <p:cond delay="0"/>
                                  </p:stCondLst>
                                  <p:childTnLst>
                                    <p:set>
                                      <p:cBhvr>
                                        <p:cTn id="25" dur="1" fill="hold">
                                          <p:stCondLst>
                                            <p:cond delay="0"/>
                                          </p:stCondLst>
                                        </p:cTn>
                                        <p:tgtEl>
                                          <p:spTgt spid="47"/>
                                        </p:tgtEl>
                                        <p:attrNameLst>
                                          <p:attrName>style.visibility</p:attrName>
                                        </p:attrNameLst>
                                      </p:cBhvr>
                                      <p:to>
                                        <p:strVal val="visible"/>
                                      </p:to>
                                    </p:set>
                                  </p:childTnLst>
                                </p:cTn>
                              </p:par>
                            </p:childTnLst>
                          </p:cTn>
                        </p:par>
                        <p:par>
                          <p:cTn id="26" fill="hold">
                            <p:stCondLst>
                              <p:cond delay="1000"/>
                            </p:stCondLst>
                            <p:childTnLst>
                              <p:par>
                                <p:cTn id="27" presetID="2" presetClass="entr" presetSubtype="2"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additive="base">
                                        <p:cTn id="29" dur="500" fill="hold"/>
                                        <p:tgtEl>
                                          <p:spTgt spid="38"/>
                                        </p:tgtEl>
                                        <p:attrNameLst>
                                          <p:attrName>ppt_x</p:attrName>
                                        </p:attrNameLst>
                                      </p:cBhvr>
                                      <p:tavLst>
                                        <p:tav tm="0">
                                          <p:val>
                                            <p:strVal val="1+#ppt_w/2"/>
                                          </p:val>
                                        </p:tav>
                                        <p:tav tm="100000">
                                          <p:val>
                                            <p:strVal val="#ppt_x"/>
                                          </p:val>
                                        </p:tav>
                                      </p:tavLst>
                                    </p:anim>
                                    <p:anim calcmode="lin" valueType="num">
                                      <p:cBhvr additive="base">
                                        <p:cTn id="30" dur="500" fill="hold"/>
                                        <p:tgtEl>
                                          <p:spTgt spid="38"/>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39">
                                            <p:txEl>
                                              <p:pRg st="0" end="0"/>
                                            </p:txEl>
                                          </p:spTgt>
                                        </p:tgtEl>
                                        <p:attrNameLst>
                                          <p:attrName>style.visibility</p:attrName>
                                        </p:attrNameLst>
                                      </p:cBhvr>
                                      <p:to>
                                        <p:strVal val="visible"/>
                                      </p:to>
                                    </p:set>
                                    <p:animEffect transition="in" filter="fade">
                                      <p:cBhvr>
                                        <p:cTn id="34" dur="500"/>
                                        <p:tgtEl>
                                          <p:spTgt spid="39">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0">
                                            <p:txEl>
                                              <p:pRg st="0" end="0"/>
                                            </p:txEl>
                                          </p:spTgt>
                                        </p:tgtEl>
                                        <p:attrNameLst>
                                          <p:attrName>style.visibility</p:attrName>
                                        </p:attrNameLst>
                                      </p:cBhvr>
                                      <p:to>
                                        <p:strVal val="visible"/>
                                      </p:to>
                                    </p:set>
                                    <p:animEffect transition="in" filter="fade">
                                      <p:cBhvr>
                                        <p:cTn id="37"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P spid="7" grpId="0" bldLvl="0" animBg="1"/>
      <p:bldP spid="47" grpId="0"/>
      <p:bldP spid="47" grpId="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0E1D4682-41E2-8EE0-95EB-0126075E3E08}"/>
              </a:ext>
            </a:extLst>
          </p:cNvPr>
          <p:cNvPicPr>
            <a:picLocks noChangeAspect="1"/>
          </p:cNvPicPr>
          <p:nvPr/>
        </p:nvPicPr>
        <p:blipFill>
          <a:blip r:embed="rId3"/>
          <a:stretch>
            <a:fillRect/>
          </a:stretch>
        </p:blipFill>
        <p:spPr>
          <a:xfrm>
            <a:off x="361856" y="3469920"/>
            <a:ext cx="4476521" cy="1008544"/>
          </a:xfrm>
          <a:prstGeom prst="rect">
            <a:avLst/>
          </a:prstGeom>
        </p:spPr>
      </p:pic>
      <p:sp>
        <p:nvSpPr>
          <p:cNvPr id="23" name="文本框 8"/>
          <p:cNvSpPr txBox="1"/>
          <p:nvPr/>
        </p:nvSpPr>
        <p:spPr>
          <a:xfrm>
            <a:off x="2219643" y="431482"/>
            <a:ext cx="2057400" cy="521970"/>
          </a:xfrm>
          <a:prstGeom prst="rect">
            <a:avLst/>
          </a:prstGeom>
          <a:noFill/>
        </p:spPr>
        <p:txBody>
          <a:bodyPr wrap="square" rtlCol="0">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 系统模型</a:t>
            </a:r>
          </a:p>
        </p:txBody>
      </p:sp>
      <p:grpSp>
        <p:nvGrpSpPr>
          <p:cNvPr id="24" name="组合 23"/>
          <p:cNvGrpSpPr/>
          <p:nvPr/>
        </p:nvGrpSpPr>
        <p:grpSpPr bwMode="auto">
          <a:xfrm>
            <a:off x="13335" y="431482"/>
            <a:ext cx="2070735" cy="530225"/>
            <a:chOff x="0" y="284389"/>
            <a:chExt cx="1692275" cy="529772"/>
          </a:xfrm>
        </p:grpSpPr>
        <p:sp>
          <p:nvSpPr>
            <p:cNvPr id="25" name="矩形 24"/>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研究内容一</a:t>
              </a:r>
              <a:endParaRPr lang="en-US" altLang="zh-CN"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矩形 25"/>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6" name="图片 5">
            <a:extLst>
              <a:ext uri="{FF2B5EF4-FFF2-40B4-BE49-F238E27FC236}">
                <a16:creationId xmlns:a16="http://schemas.microsoft.com/office/drawing/2014/main" id="{34180CA6-3520-6481-11CF-5F47A2E1BD99}"/>
              </a:ext>
            </a:extLst>
          </p:cNvPr>
          <p:cNvPicPr>
            <a:picLocks noChangeAspect="1"/>
          </p:cNvPicPr>
          <p:nvPr/>
        </p:nvPicPr>
        <p:blipFill>
          <a:blip r:embed="rId4"/>
          <a:stretch>
            <a:fillRect/>
          </a:stretch>
        </p:blipFill>
        <p:spPr>
          <a:xfrm>
            <a:off x="451220" y="1290460"/>
            <a:ext cx="8059598" cy="1378461"/>
          </a:xfrm>
          <a:prstGeom prst="rect">
            <a:avLst/>
          </a:prstGeom>
        </p:spPr>
      </p:pic>
      <p:sp>
        <p:nvSpPr>
          <p:cNvPr id="9" name="矩形 8">
            <a:extLst>
              <a:ext uri="{FF2B5EF4-FFF2-40B4-BE49-F238E27FC236}">
                <a16:creationId xmlns:a16="http://schemas.microsoft.com/office/drawing/2014/main" id="{B2055836-98C1-40AF-9E96-D3312543E0CA}"/>
              </a:ext>
            </a:extLst>
          </p:cNvPr>
          <p:cNvSpPr/>
          <p:nvPr/>
        </p:nvSpPr>
        <p:spPr>
          <a:xfrm>
            <a:off x="399418" y="1218330"/>
            <a:ext cx="2339102" cy="461665"/>
          </a:xfrm>
          <a:prstGeom prst="rect">
            <a:avLst/>
          </a:prstGeom>
        </p:spPr>
        <p:txBody>
          <a:bodyPr wrap="none">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r>
              <a:rPr lang="zh-CN" altLang="en-US" sz="2400" dirty="0">
                <a:solidFill>
                  <a:srgbClr val="0070C0"/>
                </a:solidFill>
                <a:latin typeface="微软雅黑" panose="020B0503020204020204" pitchFamily="34" charset="-122"/>
                <a:ea typeface="微软雅黑" panose="020B0503020204020204" pitchFamily="34" charset="-122"/>
              </a:rPr>
              <a:t>设备成本函数：</a:t>
            </a:r>
            <a:endParaRPr lang="zh-CN" altLang="zh-CN" sz="2400" dirty="0">
              <a:solidFill>
                <a:srgbClr val="0070C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0E4A67C1-509C-4E38-C3A2-8490CFC0E517}"/>
              </a:ext>
            </a:extLst>
          </p:cNvPr>
          <p:cNvSpPr/>
          <p:nvPr/>
        </p:nvSpPr>
        <p:spPr>
          <a:xfrm>
            <a:off x="378039" y="2988777"/>
            <a:ext cx="2646878" cy="461665"/>
          </a:xfrm>
          <a:prstGeom prst="rect">
            <a:avLst/>
          </a:prstGeom>
        </p:spPr>
        <p:txBody>
          <a:bodyPr wrap="none">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r>
              <a:rPr lang="zh-CN" altLang="en-US" sz="2400" dirty="0">
                <a:solidFill>
                  <a:srgbClr val="0070C0"/>
                </a:solidFill>
                <a:latin typeface="微软雅黑" panose="020B0503020204020204" pitchFamily="34" charset="-122"/>
                <a:ea typeface="微软雅黑" panose="020B0503020204020204" pitchFamily="34" charset="-122"/>
              </a:rPr>
              <a:t>服务器收益函数：</a:t>
            </a:r>
            <a:endParaRPr lang="zh-CN" altLang="zh-CN" sz="2400" dirty="0">
              <a:solidFill>
                <a:srgbClr val="0070C0"/>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3EA24A86-E694-BEB5-7A4E-E25A1BEB5A28}"/>
              </a:ext>
            </a:extLst>
          </p:cNvPr>
          <p:cNvSpPr/>
          <p:nvPr/>
        </p:nvSpPr>
        <p:spPr>
          <a:xfrm>
            <a:off x="423467" y="4702692"/>
            <a:ext cx="2011680" cy="460375"/>
          </a:xfrm>
          <a:prstGeom prst="rect">
            <a:avLst/>
          </a:prstGeom>
        </p:spPr>
        <p:txBody>
          <a:bodyPr wrap="none">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r>
              <a:rPr lang="zh-CN" sz="2400" dirty="0">
                <a:solidFill>
                  <a:srgbClr val="0070C0"/>
                </a:solidFill>
                <a:latin typeface="微软雅黑" panose="020B0503020204020204" pitchFamily="34" charset="-122"/>
                <a:ea typeface="微软雅黑" panose="020B0503020204020204" pitchFamily="34" charset="-122"/>
              </a:rPr>
              <a:t>形式化表达：</a:t>
            </a:r>
          </a:p>
        </p:txBody>
      </p:sp>
      <p:pic>
        <p:nvPicPr>
          <p:cNvPr id="30" name="图片 29">
            <a:extLst>
              <a:ext uri="{FF2B5EF4-FFF2-40B4-BE49-F238E27FC236}">
                <a16:creationId xmlns:a16="http://schemas.microsoft.com/office/drawing/2014/main" id="{D425E0AC-6A7E-5A6A-6C66-1D812B5E1FF3}"/>
              </a:ext>
            </a:extLst>
          </p:cNvPr>
          <p:cNvPicPr>
            <a:picLocks noChangeAspect="1"/>
          </p:cNvPicPr>
          <p:nvPr/>
        </p:nvPicPr>
        <p:blipFill>
          <a:blip r:embed="rId5"/>
          <a:stretch>
            <a:fillRect/>
          </a:stretch>
        </p:blipFill>
        <p:spPr>
          <a:xfrm>
            <a:off x="4862685" y="5357907"/>
            <a:ext cx="4094855" cy="784668"/>
          </a:xfrm>
          <a:prstGeom prst="rect">
            <a:avLst/>
          </a:prstGeom>
        </p:spPr>
      </p:pic>
      <p:pic>
        <p:nvPicPr>
          <p:cNvPr id="29" name="图片 28">
            <a:extLst>
              <a:ext uri="{FF2B5EF4-FFF2-40B4-BE49-F238E27FC236}">
                <a16:creationId xmlns:a16="http://schemas.microsoft.com/office/drawing/2014/main" id="{F8BC91BB-2AE1-572D-FD65-5CC8B6F466D6}"/>
              </a:ext>
            </a:extLst>
          </p:cNvPr>
          <p:cNvPicPr>
            <a:picLocks noChangeAspect="1"/>
          </p:cNvPicPr>
          <p:nvPr/>
        </p:nvPicPr>
        <p:blipFill>
          <a:blip r:embed="rId6"/>
          <a:stretch>
            <a:fillRect/>
          </a:stretch>
        </p:blipFill>
        <p:spPr>
          <a:xfrm>
            <a:off x="475984" y="5359427"/>
            <a:ext cx="3918326" cy="777549"/>
          </a:xfrm>
          <a:prstGeom prst="rect">
            <a:avLst/>
          </a:prstGeom>
        </p:spPr>
      </p:pic>
      <p:sp>
        <p:nvSpPr>
          <p:cNvPr id="37" name="椭圆 36">
            <a:extLst>
              <a:ext uri="{FF2B5EF4-FFF2-40B4-BE49-F238E27FC236}">
                <a16:creationId xmlns:a16="http://schemas.microsoft.com/office/drawing/2014/main" id="{28837F32-61E2-CA9F-27A8-A7721B1D0B10}"/>
              </a:ext>
            </a:extLst>
          </p:cNvPr>
          <p:cNvSpPr/>
          <p:nvPr/>
        </p:nvSpPr>
        <p:spPr>
          <a:xfrm flipH="1" flipV="1">
            <a:off x="1343832" y="5751372"/>
            <a:ext cx="408806" cy="230626"/>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a:endParaRPr lang="zh-CN" altLang="en-US"/>
          </a:p>
        </p:txBody>
      </p:sp>
      <p:sp>
        <p:nvSpPr>
          <p:cNvPr id="38" name="椭圆 37">
            <a:extLst>
              <a:ext uri="{FF2B5EF4-FFF2-40B4-BE49-F238E27FC236}">
                <a16:creationId xmlns:a16="http://schemas.microsoft.com/office/drawing/2014/main" id="{F89761F4-98BE-B2EB-B47B-754D095FA1AF}"/>
              </a:ext>
            </a:extLst>
          </p:cNvPr>
          <p:cNvSpPr/>
          <p:nvPr/>
        </p:nvSpPr>
        <p:spPr>
          <a:xfrm flipH="1" flipV="1">
            <a:off x="5697221" y="5745625"/>
            <a:ext cx="432256" cy="22905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a:endParaRPr lang="zh-CN" altLang="en-US"/>
          </a:p>
        </p:txBody>
      </p:sp>
      <p:cxnSp>
        <p:nvCxnSpPr>
          <p:cNvPr id="39" name="直接箭头连接符 14">
            <a:extLst>
              <a:ext uri="{FF2B5EF4-FFF2-40B4-BE49-F238E27FC236}">
                <a16:creationId xmlns:a16="http://schemas.microsoft.com/office/drawing/2014/main" id="{FA3036F7-B3CC-04DB-1168-71FC1EC21C41}"/>
              </a:ext>
            </a:extLst>
          </p:cNvPr>
          <p:cNvCxnSpPr>
            <a:cxnSpLocks/>
          </p:cNvCxnSpPr>
          <p:nvPr/>
        </p:nvCxnSpPr>
        <p:spPr>
          <a:xfrm flipV="1">
            <a:off x="1546063" y="5273457"/>
            <a:ext cx="585343" cy="461105"/>
          </a:xfrm>
          <a:prstGeom prst="straightConnector1">
            <a:avLst/>
          </a:prstGeom>
          <a:ln>
            <a:solidFill>
              <a:srgbClr val="EF414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14">
            <a:extLst>
              <a:ext uri="{FF2B5EF4-FFF2-40B4-BE49-F238E27FC236}">
                <a16:creationId xmlns:a16="http://schemas.microsoft.com/office/drawing/2014/main" id="{0152DEFC-FA2A-1A64-287E-5715780151E0}"/>
              </a:ext>
            </a:extLst>
          </p:cNvPr>
          <p:cNvCxnSpPr>
            <a:cxnSpLocks/>
            <a:stCxn id="38" idx="4"/>
            <a:endCxn id="64" idx="1"/>
          </p:cNvCxnSpPr>
          <p:nvPr/>
        </p:nvCxnSpPr>
        <p:spPr>
          <a:xfrm flipV="1">
            <a:off x="5913349" y="5252629"/>
            <a:ext cx="609939" cy="492996"/>
          </a:xfrm>
          <a:prstGeom prst="straightConnector1">
            <a:avLst/>
          </a:prstGeom>
          <a:ln>
            <a:solidFill>
              <a:srgbClr val="EF4146"/>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73">
            <a:extLst>
              <a:ext uri="{FF2B5EF4-FFF2-40B4-BE49-F238E27FC236}">
                <a16:creationId xmlns:a16="http://schemas.microsoft.com/office/drawing/2014/main" id="{F0AD983C-7691-EBB9-9102-00921227EC58}"/>
              </a:ext>
            </a:extLst>
          </p:cNvPr>
          <p:cNvSpPr txBox="1"/>
          <p:nvPr/>
        </p:nvSpPr>
        <p:spPr>
          <a:xfrm>
            <a:off x="2150266" y="5050736"/>
            <a:ext cx="1182850" cy="369332"/>
          </a:xfrm>
          <a:prstGeom prst="rect">
            <a:avLst/>
          </a:prstGeom>
          <a:noFill/>
        </p:spPr>
        <p:txBody>
          <a:bodyPr wrap="square" rtlCol="0">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pPr algn="ctr"/>
            <a:r>
              <a:rPr lang="zh-CN" altLang="en-US" dirty="0">
                <a:solidFill>
                  <a:srgbClr val="FF0000"/>
                </a:solidFill>
                <a:latin typeface="微软雅黑" panose="020B0503020204020204" pitchFamily="34" charset="-122"/>
                <a:ea typeface="微软雅黑" panose="020B0503020204020204" pitchFamily="34" charset="-122"/>
              </a:rPr>
              <a:t>卸载决策</a:t>
            </a:r>
          </a:p>
        </p:txBody>
      </p:sp>
      <p:sp>
        <p:nvSpPr>
          <p:cNvPr id="64" name="文本框 73">
            <a:extLst>
              <a:ext uri="{FF2B5EF4-FFF2-40B4-BE49-F238E27FC236}">
                <a16:creationId xmlns:a16="http://schemas.microsoft.com/office/drawing/2014/main" id="{5B487E01-68FC-D268-FC7E-DD6BC07A4524}"/>
              </a:ext>
            </a:extLst>
          </p:cNvPr>
          <p:cNvSpPr txBox="1"/>
          <p:nvPr/>
        </p:nvSpPr>
        <p:spPr>
          <a:xfrm>
            <a:off x="6523288" y="5067963"/>
            <a:ext cx="1182850" cy="369332"/>
          </a:xfrm>
          <a:prstGeom prst="rect">
            <a:avLst/>
          </a:prstGeom>
          <a:noFill/>
        </p:spPr>
        <p:txBody>
          <a:bodyPr wrap="square" rtlCol="0">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pPr algn="ctr"/>
            <a:r>
              <a:rPr lang="zh-CN" altLang="en-US" dirty="0">
                <a:solidFill>
                  <a:srgbClr val="FF0000"/>
                </a:solidFill>
                <a:latin typeface="微软雅黑" panose="020B0503020204020204" pitchFamily="34" charset="-122"/>
                <a:ea typeface="微软雅黑" panose="020B0503020204020204" pitchFamily="34" charset="-122"/>
              </a:rPr>
              <a:t>定价决策</a:t>
            </a:r>
          </a:p>
        </p:txBody>
      </p:sp>
      <p:sp>
        <p:nvSpPr>
          <p:cNvPr id="71" name="文本框 73">
            <a:extLst>
              <a:ext uri="{FF2B5EF4-FFF2-40B4-BE49-F238E27FC236}">
                <a16:creationId xmlns:a16="http://schemas.microsoft.com/office/drawing/2014/main" id="{194958D9-D219-49D7-D142-63908A5DD5A9}"/>
              </a:ext>
            </a:extLst>
          </p:cNvPr>
          <p:cNvSpPr txBox="1"/>
          <p:nvPr/>
        </p:nvSpPr>
        <p:spPr>
          <a:xfrm>
            <a:off x="3524018" y="2944024"/>
            <a:ext cx="1182850" cy="369332"/>
          </a:xfrm>
          <a:prstGeom prst="rect">
            <a:avLst/>
          </a:prstGeom>
          <a:noFill/>
        </p:spPr>
        <p:txBody>
          <a:bodyPr wrap="square" rtlCol="0">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pPr algn="ctr"/>
            <a:r>
              <a:rPr lang="zh-CN" altLang="en-US" dirty="0">
                <a:solidFill>
                  <a:srgbClr val="FF0000"/>
                </a:solidFill>
                <a:latin typeface="微软雅黑" panose="020B0503020204020204" pitchFamily="34" charset="-122"/>
                <a:ea typeface="微软雅黑" panose="020B0503020204020204" pitchFamily="34" charset="-122"/>
              </a:rPr>
              <a:t>时延成本</a:t>
            </a:r>
          </a:p>
        </p:txBody>
      </p:sp>
      <p:sp>
        <p:nvSpPr>
          <p:cNvPr id="72" name="文本框 73">
            <a:extLst>
              <a:ext uri="{FF2B5EF4-FFF2-40B4-BE49-F238E27FC236}">
                <a16:creationId xmlns:a16="http://schemas.microsoft.com/office/drawing/2014/main" id="{73A10C5C-4C50-A033-6FC8-9E494F6E916F}"/>
              </a:ext>
            </a:extLst>
          </p:cNvPr>
          <p:cNvSpPr txBox="1"/>
          <p:nvPr/>
        </p:nvSpPr>
        <p:spPr>
          <a:xfrm>
            <a:off x="5340438" y="3657224"/>
            <a:ext cx="1182850" cy="369332"/>
          </a:xfrm>
          <a:prstGeom prst="rect">
            <a:avLst/>
          </a:prstGeom>
          <a:noFill/>
        </p:spPr>
        <p:txBody>
          <a:bodyPr wrap="square" rtlCol="0">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pPr algn="ctr"/>
            <a:r>
              <a:rPr lang="zh-CN" altLang="en-US" dirty="0">
                <a:solidFill>
                  <a:srgbClr val="FF0000"/>
                </a:solidFill>
                <a:latin typeface="微软雅黑" panose="020B0503020204020204" pitchFamily="34" charset="-122"/>
                <a:ea typeface="微软雅黑" panose="020B0503020204020204" pitchFamily="34" charset="-122"/>
              </a:rPr>
              <a:t>能耗成本</a:t>
            </a:r>
          </a:p>
        </p:txBody>
      </p:sp>
      <p:sp>
        <p:nvSpPr>
          <p:cNvPr id="73" name="文本框 73">
            <a:extLst>
              <a:ext uri="{FF2B5EF4-FFF2-40B4-BE49-F238E27FC236}">
                <a16:creationId xmlns:a16="http://schemas.microsoft.com/office/drawing/2014/main" id="{E106F76D-A21F-ACEF-E7BB-E3FD66742EEA}"/>
              </a:ext>
            </a:extLst>
          </p:cNvPr>
          <p:cNvSpPr txBox="1"/>
          <p:nvPr/>
        </p:nvSpPr>
        <p:spPr>
          <a:xfrm>
            <a:off x="7001041" y="3648298"/>
            <a:ext cx="1182850" cy="369332"/>
          </a:xfrm>
          <a:prstGeom prst="rect">
            <a:avLst/>
          </a:prstGeom>
          <a:noFill/>
        </p:spPr>
        <p:txBody>
          <a:bodyPr wrap="square" rtlCol="0">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pPr algn="ctr"/>
            <a:r>
              <a:rPr lang="zh-CN" altLang="en-US" dirty="0">
                <a:solidFill>
                  <a:srgbClr val="FF0000"/>
                </a:solidFill>
                <a:latin typeface="微软雅黑" panose="020B0503020204020204" pitchFamily="34" charset="-122"/>
                <a:ea typeface="微软雅黑" panose="020B0503020204020204" pitchFamily="34" charset="-122"/>
              </a:rPr>
              <a:t>支付成本</a:t>
            </a:r>
          </a:p>
        </p:txBody>
      </p:sp>
      <p:sp>
        <p:nvSpPr>
          <p:cNvPr id="98" name="矩形: 圆角 21">
            <a:extLst>
              <a:ext uri="{FF2B5EF4-FFF2-40B4-BE49-F238E27FC236}">
                <a16:creationId xmlns:a16="http://schemas.microsoft.com/office/drawing/2014/main" id="{0D9FD4AA-19CC-9741-FC72-E835849B79AC}"/>
              </a:ext>
            </a:extLst>
          </p:cNvPr>
          <p:cNvSpPr/>
          <p:nvPr/>
        </p:nvSpPr>
        <p:spPr>
          <a:xfrm>
            <a:off x="7629427" y="1490715"/>
            <a:ext cx="1140039" cy="3785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本地计算</a:t>
            </a:r>
          </a:p>
        </p:txBody>
      </p:sp>
      <p:sp>
        <p:nvSpPr>
          <p:cNvPr id="99" name="矩形: 圆角 21">
            <a:extLst>
              <a:ext uri="{FF2B5EF4-FFF2-40B4-BE49-F238E27FC236}">
                <a16:creationId xmlns:a16="http://schemas.microsoft.com/office/drawing/2014/main" id="{68098F7A-9F10-4C94-C8E3-939A02042B0D}"/>
              </a:ext>
            </a:extLst>
          </p:cNvPr>
          <p:cNvSpPr/>
          <p:nvPr/>
        </p:nvSpPr>
        <p:spPr>
          <a:xfrm>
            <a:off x="7687561" y="2687309"/>
            <a:ext cx="1140039" cy="3785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卸载处理</a:t>
            </a:r>
          </a:p>
        </p:txBody>
      </p:sp>
      <p:cxnSp>
        <p:nvCxnSpPr>
          <p:cNvPr id="3" name="直接箭头连接符 14">
            <a:extLst>
              <a:ext uri="{FF2B5EF4-FFF2-40B4-BE49-F238E27FC236}">
                <a16:creationId xmlns:a16="http://schemas.microsoft.com/office/drawing/2014/main" id="{7F24D439-29C2-6F94-286C-F3EFE854706C}"/>
              </a:ext>
            </a:extLst>
          </p:cNvPr>
          <p:cNvCxnSpPr>
            <a:cxnSpLocks/>
          </p:cNvCxnSpPr>
          <p:nvPr/>
        </p:nvCxnSpPr>
        <p:spPr>
          <a:xfrm>
            <a:off x="4115443" y="2609446"/>
            <a:ext cx="0" cy="267142"/>
          </a:xfrm>
          <a:prstGeom prst="straightConnector1">
            <a:avLst/>
          </a:prstGeom>
          <a:ln>
            <a:solidFill>
              <a:srgbClr val="EF4146"/>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14">
            <a:extLst>
              <a:ext uri="{FF2B5EF4-FFF2-40B4-BE49-F238E27FC236}">
                <a16:creationId xmlns:a16="http://schemas.microsoft.com/office/drawing/2014/main" id="{12926D2A-568D-523F-1A92-131234BE081B}"/>
              </a:ext>
            </a:extLst>
          </p:cNvPr>
          <p:cNvCxnSpPr>
            <a:cxnSpLocks/>
            <a:endCxn id="72" idx="0"/>
          </p:cNvCxnSpPr>
          <p:nvPr/>
        </p:nvCxnSpPr>
        <p:spPr>
          <a:xfrm>
            <a:off x="5931863" y="2560406"/>
            <a:ext cx="0" cy="1096818"/>
          </a:xfrm>
          <a:prstGeom prst="straightConnector1">
            <a:avLst/>
          </a:prstGeom>
          <a:ln>
            <a:solidFill>
              <a:srgbClr val="EF414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4">
            <a:extLst>
              <a:ext uri="{FF2B5EF4-FFF2-40B4-BE49-F238E27FC236}">
                <a16:creationId xmlns:a16="http://schemas.microsoft.com/office/drawing/2014/main" id="{FB2EF03E-3B4F-8731-74CE-C9A51EAD3419}"/>
              </a:ext>
            </a:extLst>
          </p:cNvPr>
          <p:cNvCxnSpPr>
            <a:cxnSpLocks/>
          </p:cNvCxnSpPr>
          <p:nvPr/>
        </p:nvCxnSpPr>
        <p:spPr>
          <a:xfrm>
            <a:off x="7629427" y="2560406"/>
            <a:ext cx="0" cy="1096818"/>
          </a:xfrm>
          <a:prstGeom prst="straightConnector1">
            <a:avLst/>
          </a:prstGeom>
          <a:ln>
            <a:solidFill>
              <a:srgbClr val="EF4146"/>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1000"/>
                            </p:stCondLst>
                            <p:childTnLst>
                              <p:par>
                                <p:cTn id="31" presetID="22" presetClass="entr" presetSubtype="4" fill="hold" grpId="0" nodeType="after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wipe(down)">
                                      <p:cBhvr>
                                        <p:cTn id="33" dur="500"/>
                                        <p:tgtEl>
                                          <p:spTgt spid="98"/>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99"/>
                                        </p:tgtEl>
                                        <p:attrNameLst>
                                          <p:attrName>style.visibility</p:attrName>
                                        </p:attrNameLst>
                                      </p:cBhvr>
                                      <p:to>
                                        <p:strVal val="visible"/>
                                      </p:to>
                                    </p:set>
                                    <p:animEffect transition="in" filter="wipe(down)">
                                      <p:cBhvr>
                                        <p:cTn id="36" dur="500"/>
                                        <p:tgtEl>
                                          <p:spTgt spid="99"/>
                                        </p:tgtEl>
                                      </p:cBhvr>
                                    </p:animEffect>
                                  </p:childTnLst>
                                </p:cTn>
                              </p:par>
                            </p:childTnLst>
                          </p:cTn>
                        </p:par>
                        <p:par>
                          <p:cTn id="37" fill="hold">
                            <p:stCondLst>
                              <p:cond delay="1500"/>
                            </p:stCondLst>
                            <p:childTnLst>
                              <p:par>
                                <p:cTn id="38" presetID="9"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dissolve">
                                      <p:cBhvr>
                                        <p:cTn id="40" dur="500"/>
                                        <p:tgtEl>
                                          <p:spTgt spid="3"/>
                                        </p:tgtEl>
                                      </p:cBhvr>
                                    </p:animEffect>
                                  </p:childTnLst>
                                </p:cTn>
                              </p:par>
                              <p:par>
                                <p:cTn id="41" presetID="9"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dissolve">
                                      <p:cBhvr>
                                        <p:cTn id="43" dur="500"/>
                                        <p:tgtEl>
                                          <p:spTgt spid="8"/>
                                        </p:tgtEl>
                                      </p:cBhvr>
                                    </p:animEffect>
                                  </p:childTnLst>
                                </p:cTn>
                              </p:par>
                              <p:par>
                                <p:cTn id="44" presetID="9"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dissolve">
                                      <p:cBhvr>
                                        <p:cTn id="46" dur="500"/>
                                        <p:tgtEl>
                                          <p:spTgt spid="1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dissolve">
                                      <p:cBhvr>
                                        <p:cTn id="49" dur="500"/>
                                        <p:tgtEl>
                                          <p:spTgt spid="7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dissolve">
                                      <p:cBhvr>
                                        <p:cTn id="52" dur="500"/>
                                        <p:tgtEl>
                                          <p:spTgt spid="7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dissolve">
                                      <p:cBhvr>
                                        <p:cTn id="55" dur="500"/>
                                        <p:tgtEl>
                                          <p:spTgt spid="73"/>
                                        </p:tgtEl>
                                      </p:cBhvr>
                                    </p:animEffect>
                                  </p:childTnLst>
                                </p:cTn>
                              </p:par>
                            </p:childTnLst>
                          </p:cTn>
                        </p:par>
                        <p:par>
                          <p:cTn id="56" fill="hold">
                            <p:stCondLst>
                              <p:cond delay="20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500"/>
                                        <p:tgtEl>
                                          <p:spTgt spid="38"/>
                                        </p:tgtEl>
                                      </p:cBhvr>
                                    </p:animEffect>
                                  </p:childTnLst>
                                </p:cTn>
                              </p:par>
                              <p:par>
                                <p:cTn id="69" presetID="10" presetClass="entr" presetSubtype="0" fill="hold"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fade">
                                      <p:cBhvr>
                                        <p:cTn id="7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9" grpId="0"/>
      <p:bldP spid="17" grpId="0"/>
      <p:bldP spid="22" grpId="0"/>
      <p:bldP spid="37" grpId="0" animBg="1"/>
      <p:bldP spid="38" grpId="0" animBg="1"/>
      <p:bldP spid="63" grpId="0"/>
      <p:bldP spid="64" grpId="0"/>
      <p:bldP spid="71" grpId="0"/>
      <p:bldP spid="72" grpId="0"/>
      <p:bldP spid="73" grpId="0"/>
      <p:bldP spid="98" grpId="0" animBg="1"/>
      <p:bldP spid="9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8"/>
          <p:cNvSpPr txBox="1"/>
          <p:nvPr/>
        </p:nvSpPr>
        <p:spPr>
          <a:xfrm>
            <a:off x="2219643" y="431482"/>
            <a:ext cx="2057400" cy="521970"/>
          </a:xfrm>
          <a:prstGeom prst="rect">
            <a:avLst/>
          </a:prstGeom>
          <a:noFill/>
        </p:spPr>
        <p:txBody>
          <a:bodyPr wrap="square" rtlCol="0">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 系统模型</a:t>
            </a:r>
          </a:p>
        </p:txBody>
      </p:sp>
      <p:grpSp>
        <p:nvGrpSpPr>
          <p:cNvPr id="24" name="组合 23"/>
          <p:cNvGrpSpPr/>
          <p:nvPr/>
        </p:nvGrpSpPr>
        <p:grpSpPr bwMode="auto">
          <a:xfrm>
            <a:off x="13335" y="431482"/>
            <a:ext cx="2070735" cy="530225"/>
            <a:chOff x="0" y="284389"/>
            <a:chExt cx="1692275" cy="529772"/>
          </a:xfrm>
        </p:grpSpPr>
        <p:sp>
          <p:nvSpPr>
            <p:cNvPr id="25" name="矩形 24"/>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研究内容一</a:t>
              </a:r>
              <a:endParaRPr lang="en-US" altLang="zh-CN"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矩形 25"/>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31" name="图片 30">
            <a:extLst>
              <a:ext uri="{FF2B5EF4-FFF2-40B4-BE49-F238E27FC236}">
                <a16:creationId xmlns:a16="http://schemas.microsoft.com/office/drawing/2014/main" id="{F49AFA96-2C81-423B-A68C-71C6260937FF}"/>
              </a:ext>
            </a:extLst>
          </p:cNvPr>
          <p:cNvPicPr>
            <a:picLocks noChangeAspect="1"/>
          </p:cNvPicPr>
          <p:nvPr/>
        </p:nvPicPr>
        <p:blipFill>
          <a:blip r:embed="rId3"/>
          <a:stretch>
            <a:fillRect/>
          </a:stretch>
        </p:blipFill>
        <p:spPr>
          <a:xfrm>
            <a:off x="1613467" y="3707539"/>
            <a:ext cx="5289913" cy="1036261"/>
          </a:xfrm>
          <a:prstGeom prst="rect">
            <a:avLst/>
          </a:prstGeom>
        </p:spPr>
      </p:pic>
      <p:sp>
        <p:nvSpPr>
          <p:cNvPr id="33" name="矩形 32">
            <a:extLst>
              <a:ext uri="{FF2B5EF4-FFF2-40B4-BE49-F238E27FC236}">
                <a16:creationId xmlns:a16="http://schemas.microsoft.com/office/drawing/2014/main" id="{C6E8D448-06BC-3549-8B5D-0BAC14D3867F}"/>
              </a:ext>
            </a:extLst>
          </p:cNvPr>
          <p:cNvSpPr/>
          <p:nvPr/>
        </p:nvSpPr>
        <p:spPr>
          <a:xfrm>
            <a:off x="380439" y="1249005"/>
            <a:ext cx="3877985" cy="461665"/>
          </a:xfrm>
          <a:prstGeom prst="rect">
            <a:avLst/>
          </a:prstGeom>
        </p:spPr>
        <p:txBody>
          <a:bodyPr wrap="none">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r>
              <a:rPr lang="zh-CN" altLang="en-US" sz="2400" dirty="0">
                <a:solidFill>
                  <a:srgbClr val="0070C0"/>
                </a:solidFill>
                <a:latin typeface="微软雅黑" panose="020B0503020204020204" pitchFamily="34" charset="-122"/>
                <a:ea typeface="微软雅黑" panose="020B0503020204020204" pitchFamily="34" charset="-122"/>
              </a:rPr>
              <a:t>物联网设备效用函数定义：</a:t>
            </a:r>
            <a:endParaRPr lang="zh-CN" sz="2400" dirty="0">
              <a:solidFill>
                <a:srgbClr val="0070C0"/>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8DCDFD88-FAB3-A055-C32C-FFAD16F4E552}"/>
              </a:ext>
            </a:extLst>
          </p:cNvPr>
          <p:cNvSpPr/>
          <p:nvPr/>
        </p:nvSpPr>
        <p:spPr>
          <a:xfrm>
            <a:off x="434539" y="3245874"/>
            <a:ext cx="3570208" cy="461665"/>
          </a:xfrm>
          <a:prstGeom prst="rect">
            <a:avLst/>
          </a:prstGeom>
        </p:spPr>
        <p:txBody>
          <a:bodyPr wrap="none">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r>
              <a:rPr lang="zh-CN" altLang="en-US" sz="2400" dirty="0">
                <a:solidFill>
                  <a:srgbClr val="0070C0"/>
                </a:solidFill>
                <a:latin typeface="微软雅黑" panose="020B0503020204020204" pitchFamily="34" charset="-122"/>
                <a:ea typeface="微软雅黑" panose="020B0503020204020204" pitchFamily="34" charset="-122"/>
              </a:rPr>
              <a:t>斯塔克尔伯格博弈建模：</a:t>
            </a:r>
            <a:endParaRPr lang="zh-CN" sz="2400" dirty="0">
              <a:solidFill>
                <a:srgbClr val="0070C0"/>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2781AC8B-472E-6F21-F372-1E52952CC0EA}"/>
              </a:ext>
            </a:extLst>
          </p:cNvPr>
          <p:cNvPicPr>
            <a:picLocks noChangeAspect="1"/>
          </p:cNvPicPr>
          <p:nvPr/>
        </p:nvPicPr>
        <p:blipFill>
          <a:blip r:embed="rId4"/>
          <a:stretch>
            <a:fillRect/>
          </a:stretch>
        </p:blipFill>
        <p:spPr>
          <a:xfrm>
            <a:off x="227890" y="2038579"/>
            <a:ext cx="3877985" cy="849741"/>
          </a:xfrm>
          <a:prstGeom prst="rect">
            <a:avLst/>
          </a:prstGeom>
        </p:spPr>
      </p:pic>
      <p:sp>
        <p:nvSpPr>
          <p:cNvPr id="8" name="矩形 7">
            <a:extLst>
              <a:ext uri="{FF2B5EF4-FFF2-40B4-BE49-F238E27FC236}">
                <a16:creationId xmlns:a16="http://schemas.microsoft.com/office/drawing/2014/main" id="{3F9F8DD5-D238-B3DB-A716-BC713BEBDF77}"/>
              </a:ext>
            </a:extLst>
          </p:cNvPr>
          <p:cNvSpPr/>
          <p:nvPr/>
        </p:nvSpPr>
        <p:spPr>
          <a:xfrm>
            <a:off x="4607176" y="1279813"/>
            <a:ext cx="3877985" cy="461665"/>
          </a:xfrm>
          <a:prstGeom prst="rect">
            <a:avLst/>
          </a:prstGeom>
        </p:spPr>
        <p:txBody>
          <a:bodyPr wrap="none">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r>
              <a:rPr lang="zh-CN" altLang="en-US" sz="2400" dirty="0">
                <a:solidFill>
                  <a:srgbClr val="0070C0"/>
                </a:solidFill>
                <a:latin typeface="微软雅黑" panose="020B0503020204020204" pitchFamily="34" charset="-122"/>
                <a:ea typeface="微软雅黑" panose="020B0503020204020204" pitchFamily="34" charset="-122"/>
              </a:rPr>
              <a:t>边缘服务器效用函数定义：</a:t>
            </a:r>
            <a:endParaRPr lang="zh-CN" sz="2400" dirty="0">
              <a:solidFill>
                <a:srgbClr val="0070C0"/>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44D645AD-72AA-1DE8-F4B0-89A854D8B249}"/>
              </a:ext>
            </a:extLst>
          </p:cNvPr>
          <p:cNvPicPr>
            <a:picLocks noChangeAspect="1"/>
          </p:cNvPicPr>
          <p:nvPr/>
        </p:nvPicPr>
        <p:blipFill>
          <a:blip r:embed="rId5"/>
          <a:stretch>
            <a:fillRect/>
          </a:stretch>
        </p:blipFill>
        <p:spPr>
          <a:xfrm>
            <a:off x="4394008" y="2027690"/>
            <a:ext cx="3904386" cy="849741"/>
          </a:xfrm>
          <a:prstGeom prst="rect">
            <a:avLst/>
          </a:prstGeom>
        </p:spPr>
      </p:pic>
      <p:pic>
        <p:nvPicPr>
          <p:cNvPr id="11" name="图片 10">
            <a:extLst>
              <a:ext uri="{FF2B5EF4-FFF2-40B4-BE49-F238E27FC236}">
                <a16:creationId xmlns:a16="http://schemas.microsoft.com/office/drawing/2014/main" id="{68D1C2DC-AF3E-0397-36A3-0C4C6AE7941C}"/>
              </a:ext>
            </a:extLst>
          </p:cNvPr>
          <p:cNvPicPr>
            <a:picLocks noChangeAspect="1"/>
          </p:cNvPicPr>
          <p:nvPr/>
        </p:nvPicPr>
        <p:blipFill>
          <a:blip r:embed="rId6"/>
          <a:stretch>
            <a:fillRect/>
          </a:stretch>
        </p:blipFill>
        <p:spPr>
          <a:xfrm>
            <a:off x="434539" y="4885189"/>
            <a:ext cx="8240186" cy="1013844"/>
          </a:xfrm>
          <a:prstGeom prst="rect">
            <a:avLst/>
          </a:prstGeom>
        </p:spPr>
      </p:pic>
      <p:sp>
        <p:nvSpPr>
          <p:cNvPr id="12" name="文本框 73">
            <a:extLst>
              <a:ext uri="{FF2B5EF4-FFF2-40B4-BE49-F238E27FC236}">
                <a16:creationId xmlns:a16="http://schemas.microsoft.com/office/drawing/2014/main" id="{89A22196-87AD-75E6-5F03-B2A5BD34AF8F}"/>
              </a:ext>
            </a:extLst>
          </p:cNvPr>
          <p:cNvSpPr txBox="1"/>
          <p:nvPr/>
        </p:nvSpPr>
        <p:spPr>
          <a:xfrm>
            <a:off x="5626671" y="3267513"/>
            <a:ext cx="1838993" cy="369332"/>
          </a:xfrm>
          <a:prstGeom prst="rect">
            <a:avLst/>
          </a:prstGeom>
          <a:noFill/>
          <a:ln>
            <a:noFill/>
          </a:ln>
        </p:spPr>
        <p:txBody>
          <a:bodyPr wrap="square" rtlCol="0">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pPr algn="ctr"/>
            <a:r>
              <a:rPr lang="zh-CN" altLang="en-US" dirty="0">
                <a:solidFill>
                  <a:srgbClr val="FF0000"/>
                </a:solidFill>
                <a:latin typeface="微软雅黑" panose="020B0503020204020204" pitchFamily="34" charset="-122"/>
                <a:ea typeface="微软雅黑" panose="020B0503020204020204" pitchFamily="34" charset="-122"/>
              </a:rPr>
              <a:t>边际效益理论</a:t>
            </a:r>
          </a:p>
        </p:txBody>
      </p:sp>
      <p:cxnSp>
        <p:nvCxnSpPr>
          <p:cNvPr id="13" name="直接箭头连接符 14">
            <a:extLst>
              <a:ext uri="{FF2B5EF4-FFF2-40B4-BE49-F238E27FC236}">
                <a16:creationId xmlns:a16="http://schemas.microsoft.com/office/drawing/2014/main" id="{45E3F3D0-0865-D14E-932E-56522191D9AA}"/>
              </a:ext>
            </a:extLst>
          </p:cNvPr>
          <p:cNvCxnSpPr>
            <a:cxnSpLocks/>
            <a:stCxn id="7" idx="2"/>
            <a:endCxn id="12" idx="1"/>
          </p:cNvCxnSpPr>
          <p:nvPr/>
        </p:nvCxnSpPr>
        <p:spPr>
          <a:xfrm>
            <a:off x="2166883" y="2888320"/>
            <a:ext cx="3459788" cy="563859"/>
          </a:xfrm>
          <a:prstGeom prst="straightConnector1">
            <a:avLst/>
          </a:prstGeom>
          <a:ln>
            <a:solidFill>
              <a:srgbClr val="EF4146"/>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4">
            <a:extLst>
              <a:ext uri="{FF2B5EF4-FFF2-40B4-BE49-F238E27FC236}">
                <a16:creationId xmlns:a16="http://schemas.microsoft.com/office/drawing/2014/main" id="{21291819-E7C2-0922-805B-06D297C6E0BC}"/>
              </a:ext>
            </a:extLst>
          </p:cNvPr>
          <p:cNvCxnSpPr>
            <a:cxnSpLocks/>
            <a:stCxn id="10" idx="2"/>
            <a:endCxn id="12" idx="0"/>
          </p:cNvCxnSpPr>
          <p:nvPr/>
        </p:nvCxnSpPr>
        <p:spPr>
          <a:xfrm>
            <a:off x="6346201" y="2877431"/>
            <a:ext cx="199967" cy="390082"/>
          </a:xfrm>
          <a:prstGeom prst="straightConnector1">
            <a:avLst/>
          </a:prstGeom>
          <a:ln>
            <a:solidFill>
              <a:srgbClr val="EF4146"/>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08D611D8-C258-0354-3D61-62E169F08077}"/>
              </a:ext>
            </a:extLst>
          </p:cNvPr>
          <p:cNvSpPr/>
          <p:nvPr/>
        </p:nvSpPr>
        <p:spPr>
          <a:xfrm>
            <a:off x="308896" y="2370044"/>
            <a:ext cx="3877985" cy="5073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0000"/>
              </a:solidFill>
              <a:highlight>
                <a:srgbClr val="FF0000"/>
              </a:highlight>
            </a:endParaRPr>
          </a:p>
        </p:txBody>
      </p:sp>
      <p:sp>
        <p:nvSpPr>
          <p:cNvPr id="36" name="矩形 35">
            <a:extLst>
              <a:ext uri="{FF2B5EF4-FFF2-40B4-BE49-F238E27FC236}">
                <a16:creationId xmlns:a16="http://schemas.microsoft.com/office/drawing/2014/main" id="{BC000B26-C37E-0AD8-D15A-5BF74737B50B}"/>
              </a:ext>
            </a:extLst>
          </p:cNvPr>
          <p:cNvSpPr/>
          <p:nvPr/>
        </p:nvSpPr>
        <p:spPr>
          <a:xfrm>
            <a:off x="4475014" y="2372395"/>
            <a:ext cx="3877985" cy="5073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FF0000"/>
              </a:solidFill>
              <a:highlight>
                <a:srgbClr val="FF0000"/>
              </a:highlight>
            </a:endParaRPr>
          </a:p>
        </p:txBody>
      </p:sp>
    </p:spTree>
    <p:extLst>
      <p:ext uri="{BB962C8B-B14F-4D97-AF65-F5344CB8AC3E}">
        <p14:creationId xmlns:p14="http://schemas.microsoft.com/office/powerpoint/2010/main" val="264812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anim calcmode="lin" valueType="num">
                                      <p:cBhvr>
                                        <p:cTn id="14" dur="500" fill="hold"/>
                                        <p:tgtEl>
                                          <p:spTgt spid="33"/>
                                        </p:tgtEl>
                                        <p:attrNameLst>
                                          <p:attrName>ppt_x</p:attrName>
                                        </p:attrNameLst>
                                      </p:cBhvr>
                                      <p:tavLst>
                                        <p:tav tm="0">
                                          <p:val>
                                            <p:strVal val="#ppt_x"/>
                                          </p:val>
                                        </p:tav>
                                        <p:tav tm="100000">
                                          <p:val>
                                            <p:strVal val="#ppt_x"/>
                                          </p:val>
                                        </p:tav>
                                      </p:tavLst>
                                    </p:anim>
                                    <p:anim calcmode="lin" valueType="num">
                                      <p:cBhvr>
                                        <p:cTn id="15" dur="500" fill="hold"/>
                                        <p:tgtEl>
                                          <p:spTgt spid="3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anim calcmode="lin" valueType="num">
                                      <p:cBhvr>
                                        <p:cTn id="24" dur="500" fill="hold"/>
                                        <p:tgtEl>
                                          <p:spTgt spid="8"/>
                                        </p:tgtEl>
                                        <p:attrNameLst>
                                          <p:attrName>ppt_x</p:attrName>
                                        </p:attrNameLst>
                                      </p:cBhvr>
                                      <p:tavLst>
                                        <p:tav tm="0">
                                          <p:val>
                                            <p:strVal val="#ppt_x"/>
                                          </p:val>
                                        </p:tav>
                                        <p:tav tm="100000">
                                          <p:val>
                                            <p:strVal val="#ppt_x"/>
                                          </p:val>
                                        </p:tav>
                                      </p:tavLst>
                                    </p:anim>
                                    <p:anim calcmode="lin" valueType="num">
                                      <p:cBhvr>
                                        <p:cTn id="25" dur="500" fill="hold"/>
                                        <p:tgtEl>
                                          <p:spTgt spid="8"/>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anim calcmode="lin" valueType="num">
                                      <p:cBhvr>
                                        <p:cTn id="34" dur="500" fill="hold"/>
                                        <p:tgtEl>
                                          <p:spTgt spid="2"/>
                                        </p:tgtEl>
                                        <p:attrNameLst>
                                          <p:attrName>ppt_x</p:attrName>
                                        </p:attrNameLst>
                                      </p:cBhvr>
                                      <p:tavLst>
                                        <p:tav tm="0">
                                          <p:val>
                                            <p:strVal val="#ppt_x"/>
                                          </p:val>
                                        </p:tav>
                                        <p:tav tm="100000">
                                          <p:val>
                                            <p:strVal val="#ppt_x"/>
                                          </p:val>
                                        </p:tav>
                                      </p:tavLst>
                                    </p:anim>
                                    <p:anim calcmode="lin" valueType="num">
                                      <p:cBhvr>
                                        <p:cTn id="35" dur="500" fill="hold"/>
                                        <p:tgtEl>
                                          <p:spTgt spid="2"/>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4000"/>
                            </p:stCondLst>
                            <p:childTnLst>
                              <p:par>
                                <p:cTn id="45" presetID="21" presetClass="entr" presetSubtype="1"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heel(1)">
                                      <p:cBhvr>
                                        <p:cTn id="47" dur="1000"/>
                                        <p:tgtEl>
                                          <p:spTgt spid="35"/>
                                        </p:tgtEl>
                                      </p:cBhvr>
                                    </p:animEffect>
                                  </p:childTnLst>
                                </p:cTn>
                              </p:par>
                              <p:par>
                                <p:cTn id="48" presetID="21" presetClass="entr" presetSubtype="1"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heel(1)">
                                      <p:cBhvr>
                                        <p:cTn id="50" dur="1000"/>
                                        <p:tgtEl>
                                          <p:spTgt spid="36"/>
                                        </p:tgtEl>
                                      </p:cBhvr>
                                    </p:animEffect>
                                  </p:childTnLst>
                                </p:cTn>
                              </p:par>
                            </p:childTnLst>
                          </p:cTn>
                        </p:par>
                        <p:par>
                          <p:cTn id="51" fill="hold">
                            <p:stCondLst>
                              <p:cond delay="5000"/>
                            </p:stCondLst>
                            <p:childTnLst>
                              <p:par>
                                <p:cTn id="52" presetID="1" presetClass="entr" presetSubtype="0"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childTnLst>
                          </p:cTn>
                        </p:par>
                        <p:par>
                          <p:cTn id="56" fill="hold">
                            <p:stCondLst>
                              <p:cond delay="5000"/>
                            </p:stCondLst>
                            <p:childTnLst>
                              <p:par>
                                <p:cTn id="57" presetID="42" presetClass="entr" presetSubtype="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anim calcmode="lin" valueType="num">
                                      <p:cBhvr>
                                        <p:cTn id="60" dur="500" fill="hold"/>
                                        <p:tgtEl>
                                          <p:spTgt spid="12"/>
                                        </p:tgtEl>
                                        <p:attrNameLst>
                                          <p:attrName>ppt_x</p:attrName>
                                        </p:attrNameLst>
                                      </p:cBhvr>
                                      <p:tavLst>
                                        <p:tav tm="0">
                                          <p:val>
                                            <p:strVal val="#ppt_x"/>
                                          </p:val>
                                        </p:tav>
                                        <p:tav tm="100000">
                                          <p:val>
                                            <p:strVal val="#ppt_x"/>
                                          </p:val>
                                        </p:tav>
                                      </p:tavLst>
                                    </p:anim>
                                    <p:anim calcmode="lin" valueType="num">
                                      <p:cBhvr>
                                        <p:cTn id="6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3" grpId="0"/>
      <p:bldP spid="2" grpId="0"/>
      <p:bldP spid="8" grpId="0"/>
      <p:bldP spid="12" grpId="0"/>
      <p:bldP spid="35" grpId="0" animBg="1"/>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8"/>
          <p:cNvSpPr txBox="1"/>
          <p:nvPr/>
        </p:nvSpPr>
        <p:spPr>
          <a:xfrm>
            <a:off x="2219643" y="431482"/>
            <a:ext cx="2057400" cy="523220"/>
          </a:xfrm>
          <a:prstGeom prst="rect">
            <a:avLst/>
          </a:prstGeom>
          <a:noFill/>
        </p:spPr>
        <p:txBody>
          <a:bodyPr wrap="square" rtlCol="0">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 博弈分析</a:t>
            </a:r>
          </a:p>
        </p:txBody>
      </p:sp>
      <p:grpSp>
        <p:nvGrpSpPr>
          <p:cNvPr id="24" name="组合 23"/>
          <p:cNvGrpSpPr/>
          <p:nvPr/>
        </p:nvGrpSpPr>
        <p:grpSpPr bwMode="auto">
          <a:xfrm>
            <a:off x="13335" y="431482"/>
            <a:ext cx="2070735" cy="530225"/>
            <a:chOff x="0" y="284389"/>
            <a:chExt cx="1692275" cy="529772"/>
          </a:xfrm>
        </p:grpSpPr>
        <p:sp>
          <p:nvSpPr>
            <p:cNvPr id="25" name="矩形 24"/>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研究内容一</a:t>
              </a:r>
              <a:endParaRPr lang="en-US" altLang="zh-CN"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矩形 25"/>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19" name="对象 10"/>
          <p:cNvPicPr>
            <a:picLocks noChangeAspect="1"/>
          </p:cNvPicPr>
          <p:nvPr/>
        </p:nvPicPr>
        <p:blipFill>
          <a:blip r:embed="rId3"/>
          <a:stretch>
            <a:fillRect/>
          </a:stretch>
        </p:blipFill>
        <p:spPr>
          <a:xfrm>
            <a:off x="2571936" y="3901066"/>
            <a:ext cx="3901504" cy="348915"/>
          </a:xfrm>
        </p:spPr>
      </p:pic>
      <p:pic>
        <p:nvPicPr>
          <p:cNvPr id="22" name="对象 13"/>
          <p:cNvPicPr>
            <a:picLocks noChangeAspect="1"/>
          </p:cNvPicPr>
          <p:nvPr/>
        </p:nvPicPr>
        <p:blipFill>
          <a:blip r:embed="rId4"/>
          <a:stretch>
            <a:fillRect/>
          </a:stretch>
        </p:blipFill>
        <p:spPr>
          <a:xfrm>
            <a:off x="2433351" y="2976639"/>
            <a:ext cx="4277298" cy="488834"/>
          </a:xfrm>
        </p:spPr>
      </p:pic>
      <p:sp>
        <p:nvSpPr>
          <p:cNvPr id="3" name="矩形: 圆角 31">
            <a:extLst>
              <a:ext uri="{FF2B5EF4-FFF2-40B4-BE49-F238E27FC236}">
                <a16:creationId xmlns:a16="http://schemas.microsoft.com/office/drawing/2014/main" id="{34C99A86-8AFB-4519-95CF-B3140CA65798}"/>
              </a:ext>
            </a:extLst>
          </p:cNvPr>
          <p:cNvSpPr/>
          <p:nvPr/>
        </p:nvSpPr>
        <p:spPr>
          <a:xfrm>
            <a:off x="3107210" y="5361756"/>
            <a:ext cx="3046810" cy="1126694"/>
          </a:xfrm>
          <a:prstGeom prst="roundRect">
            <a:avLst>
              <a:gd name="adj" fmla="val 4130"/>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77DF14A-606A-3306-A3EE-D792ABA0FCFF}"/>
              </a:ext>
            </a:extLst>
          </p:cNvPr>
          <p:cNvSpPr/>
          <p:nvPr/>
        </p:nvSpPr>
        <p:spPr>
          <a:xfrm>
            <a:off x="3242836" y="5763308"/>
            <a:ext cx="2807629" cy="64254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5CD4A81-B521-8A25-37DC-54F933146B7C}"/>
              </a:ext>
            </a:extLst>
          </p:cNvPr>
          <p:cNvSpPr txBox="1"/>
          <p:nvPr/>
        </p:nvSpPr>
        <p:spPr>
          <a:xfrm>
            <a:off x="3475681" y="5380662"/>
            <a:ext cx="2491793" cy="338554"/>
          </a:xfrm>
          <a:prstGeom prst="rect">
            <a:avLst/>
          </a:prstGeom>
          <a:noFill/>
          <a:ln>
            <a:noFill/>
          </a:ln>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斯塔克尔伯格</a:t>
            </a:r>
            <a:r>
              <a:rPr lang="zh-CN" altLang="en-US" sz="1600" b="1" dirty="0">
                <a:solidFill>
                  <a:schemeClr val="tx1"/>
                </a:solidFill>
                <a:latin typeface="微软雅黑" panose="020B0503020204020204" pitchFamily="34" charset="-122"/>
                <a:ea typeface="微软雅黑" panose="020B0503020204020204" pitchFamily="34" charset="-122"/>
              </a:rPr>
              <a:t>均衡存在性</a:t>
            </a:r>
          </a:p>
        </p:txBody>
      </p:sp>
      <p:sp>
        <p:nvSpPr>
          <p:cNvPr id="49" name="矩形: 圆角 20">
            <a:extLst>
              <a:ext uri="{FF2B5EF4-FFF2-40B4-BE49-F238E27FC236}">
                <a16:creationId xmlns:a16="http://schemas.microsoft.com/office/drawing/2014/main" id="{3B7E97C6-A309-2232-5751-9ECBABAA03A5}"/>
              </a:ext>
            </a:extLst>
          </p:cNvPr>
          <p:cNvSpPr/>
          <p:nvPr/>
        </p:nvSpPr>
        <p:spPr>
          <a:xfrm>
            <a:off x="278763" y="3096782"/>
            <a:ext cx="4046426" cy="1485735"/>
          </a:xfrm>
          <a:prstGeom prst="roundRect">
            <a:avLst>
              <a:gd name="adj" fmla="val 10078"/>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圆角 36">
            <a:extLst>
              <a:ext uri="{FF2B5EF4-FFF2-40B4-BE49-F238E27FC236}">
                <a16:creationId xmlns:a16="http://schemas.microsoft.com/office/drawing/2014/main" id="{D481CC91-DEB9-8E1D-E2C9-5D0060BDA2F7}"/>
              </a:ext>
            </a:extLst>
          </p:cNvPr>
          <p:cNvSpPr/>
          <p:nvPr/>
        </p:nvSpPr>
        <p:spPr>
          <a:xfrm>
            <a:off x="1146138" y="3165232"/>
            <a:ext cx="2270928" cy="240037"/>
          </a:xfrm>
          <a:prstGeom prst="roundRect">
            <a:avLst>
              <a:gd name="adj" fmla="val 13142"/>
            </a:avLst>
          </a:prstGeom>
          <a:solidFill>
            <a:schemeClr val="accent4">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a:r>
              <a:rPr lang="zh-CN" altLang="en-US" sz="1600" dirty="0">
                <a:solidFill>
                  <a:schemeClr val="tx1"/>
                </a:solidFill>
                <a:latin typeface="微软雅黑" panose="020B0503020204020204" pitchFamily="34" charset="-122"/>
                <a:ea typeface="微软雅黑" panose="020B0503020204020204" pitchFamily="34" charset="-122"/>
              </a:rPr>
              <a:t>跟随者博弈分析</a:t>
            </a:r>
          </a:p>
        </p:txBody>
      </p:sp>
      <p:sp>
        <p:nvSpPr>
          <p:cNvPr id="58" name="矩形: 圆角 65">
            <a:extLst>
              <a:ext uri="{FF2B5EF4-FFF2-40B4-BE49-F238E27FC236}">
                <a16:creationId xmlns:a16="http://schemas.microsoft.com/office/drawing/2014/main" id="{EAFBAB4C-275E-B9ED-4138-46C800B347A1}"/>
              </a:ext>
            </a:extLst>
          </p:cNvPr>
          <p:cNvSpPr/>
          <p:nvPr/>
        </p:nvSpPr>
        <p:spPr>
          <a:xfrm>
            <a:off x="4758876" y="3086182"/>
            <a:ext cx="4046426" cy="1496335"/>
          </a:xfrm>
          <a:prstGeom prst="roundRect">
            <a:avLst>
              <a:gd name="adj" fmla="val 10078"/>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圆角 66">
            <a:extLst>
              <a:ext uri="{FF2B5EF4-FFF2-40B4-BE49-F238E27FC236}">
                <a16:creationId xmlns:a16="http://schemas.microsoft.com/office/drawing/2014/main" id="{86801681-CF7C-1FBE-DBBA-0214667BF739}"/>
              </a:ext>
            </a:extLst>
          </p:cNvPr>
          <p:cNvSpPr/>
          <p:nvPr/>
        </p:nvSpPr>
        <p:spPr>
          <a:xfrm>
            <a:off x="5677220" y="3137916"/>
            <a:ext cx="2270928" cy="282797"/>
          </a:xfrm>
          <a:prstGeom prst="roundRect">
            <a:avLst>
              <a:gd name="adj" fmla="val 13142"/>
            </a:avLst>
          </a:prstGeom>
          <a:solidFill>
            <a:schemeClr val="accent4">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a:r>
              <a:rPr lang="zh-CN" altLang="en-US" sz="1600" dirty="0">
                <a:solidFill>
                  <a:schemeClr val="tx1"/>
                </a:solidFill>
                <a:latin typeface="微软雅黑" panose="020B0503020204020204" pitchFamily="34" charset="-122"/>
                <a:ea typeface="微软雅黑" panose="020B0503020204020204" pitchFamily="34" charset="-122"/>
              </a:rPr>
              <a:t>领导者博弈分析</a:t>
            </a:r>
          </a:p>
        </p:txBody>
      </p:sp>
      <p:grpSp>
        <p:nvGrpSpPr>
          <p:cNvPr id="2" name="组合 1">
            <a:extLst>
              <a:ext uri="{FF2B5EF4-FFF2-40B4-BE49-F238E27FC236}">
                <a16:creationId xmlns:a16="http://schemas.microsoft.com/office/drawing/2014/main" id="{D41E129E-C79C-7655-BE40-D7E36106E9C3}"/>
              </a:ext>
            </a:extLst>
          </p:cNvPr>
          <p:cNvGrpSpPr/>
          <p:nvPr/>
        </p:nvGrpSpPr>
        <p:grpSpPr>
          <a:xfrm>
            <a:off x="1114607" y="1412214"/>
            <a:ext cx="6849566" cy="833398"/>
            <a:chOff x="1138079" y="1170805"/>
            <a:chExt cx="6849566" cy="833398"/>
          </a:xfrm>
        </p:grpSpPr>
        <p:pic>
          <p:nvPicPr>
            <p:cNvPr id="9" name="对象 1"/>
            <p:cNvPicPr>
              <a:picLocks noChangeAspect="1"/>
            </p:cNvPicPr>
            <p:nvPr/>
          </p:nvPicPr>
          <p:blipFill>
            <a:blip r:embed="rId5"/>
            <a:stretch>
              <a:fillRect/>
            </a:stretch>
          </p:blipFill>
          <p:spPr>
            <a:xfrm>
              <a:off x="2683738" y="1618666"/>
              <a:ext cx="3559792" cy="385537"/>
            </a:xfrm>
          </p:spPr>
        </p:pic>
        <p:sp>
          <p:nvSpPr>
            <p:cNvPr id="38" name="矩形: 圆角 48">
              <a:extLst>
                <a:ext uri="{FF2B5EF4-FFF2-40B4-BE49-F238E27FC236}">
                  <a16:creationId xmlns:a16="http://schemas.microsoft.com/office/drawing/2014/main" id="{99F8F41E-7174-1771-D219-5145971CE181}"/>
                </a:ext>
              </a:extLst>
            </p:cNvPr>
            <p:cNvSpPr/>
            <p:nvPr/>
          </p:nvSpPr>
          <p:spPr>
            <a:xfrm>
              <a:off x="1138079" y="1170805"/>
              <a:ext cx="6849566" cy="833143"/>
            </a:xfrm>
            <a:prstGeom prst="roundRect">
              <a:avLst>
                <a:gd name="adj" fmla="val 4130"/>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79436B4A-6D33-03F1-AC3F-F456D9C5030D}"/>
                </a:ext>
              </a:extLst>
            </p:cNvPr>
            <p:cNvSpPr txBox="1"/>
            <p:nvPr/>
          </p:nvSpPr>
          <p:spPr>
            <a:xfrm>
              <a:off x="3511842" y="1174903"/>
              <a:ext cx="2494067" cy="338554"/>
            </a:xfrm>
            <a:prstGeom prst="rect">
              <a:avLst/>
            </a:prstGeom>
            <a:noFill/>
            <a:ln>
              <a:noFill/>
            </a:ln>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斯塔克尔伯格博弈模型</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pic>
          <p:nvPicPr>
            <p:cNvPr id="72" name="图片 71">
              <a:extLst>
                <a:ext uri="{FF2B5EF4-FFF2-40B4-BE49-F238E27FC236}">
                  <a16:creationId xmlns:a16="http://schemas.microsoft.com/office/drawing/2014/main" id="{3178A2B9-B14A-76D3-799A-361FA3D60C4F}"/>
                </a:ext>
              </a:extLst>
            </p:cNvPr>
            <p:cNvPicPr>
              <a:picLocks noChangeAspect="1"/>
            </p:cNvPicPr>
            <p:nvPr/>
          </p:nvPicPr>
          <p:blipFill>
            <a:blip r:embed="rId6"/>
            <a:stretch>
              <a:fillRect/>
            </a:stretch>
          </p:blipFill>
          <p:spPr>
            <a:xfrm>
              <a:off x="1878278" y="1531596"/>
              <a:ext cx="5398125" cy="346610"/>
            </a:xfrm>
            <a:prstGeom prst="rect">
              <a:avLst/>
            </a:prstGeom>
          </p:spPr>
        </p:pic>
      </p:grpSp>
      <p:pic>
        <p:nvPicPr>
          <p:cNvPr id="78" name="图片 77">
            <a:extLst>
              <a:ext uri="{FF2B5EF4-FFF2-40B4-BE49-F238E27FC236}">
                <a16:creationId xmlns:a16="http://schemas.microsoft.com/office/drawing/2014/main" id="{37B959CC-18EC-C867-5C04-C3C4518B28D3}"/>
              </a:ext>
            </a:extLst>
          </p:cNvPr>
          <p:cNvPicPr>
            <a:picLocks noChangeAspect="1"/>
          </p:cNvPicPr>
          <p:nvPr/>
        </p:nvPicPr>
        <p:blipFill>
          <a:blip r:embed="rId7"/>
          <a:stretch>
            <a:fillRect/>
          </a:stretch>
        </p:blipFill>
        <p:spPr>
          <a:xfrm>
            <a:off x="548995" y="3495475"/>
            <a:ext cx="3465213" cy="337908"/>
          </a:xfrm>
          <a:prstGeom prst="rect">
            <a:avLst/>
          </a:prstGeom>
        </p:spPr>
      </p:pic>
      <p:pic>
        <p:nvPicPr>
          <p:cNvPr id="79" name="图片 78">
            <a:extLst>
              <a:ext uri="{FF2B5EF4-FFF2-40B4-BE49-F238E27FC236}">
                <a16:creationId xmlns:a16="http://schemas.microsoft.com/office/drawing/2014/main" id="{1C8DF966-3846-90F2-2CFD-202F63C63370}"/>
              </a:ext>
            </a:extLst>
          </p:cNvPr>
          <p:cNvPicPr>
            <a:picLocks noChangeAspect="1"/>
          </p:cNvPicPr>
          <p:nvPr/>
        </p:nvPicPr>
        <p:blipFill>
          <a:blip r:embed="rId8"/>
          <a:stretch>
            <a:fillRect/>
          </a:stretch>
        </p:blipFill>
        <p:spPr>
          <a:xfrm>
            <a:off x="679003" y="3904093"/>
            <a:ext cx="3081280" cy="576313"/>
          </a:xfrm>
          <a:prstGeom prst="rect">
            <a:avLst/>
          </a:prstGeom>
        </p:spPr>
      </p:pic>
      <p:pic>
        <p:nvPicPr>
          <p:cNvPr id="80" name="图片 79">
            <a:extLst>
              <a:ext uri="{FF2B5EF4-FFF2-40B4-BE49-F238E27FC236}">
                <a16:creationId xmlns:a16="http://schemas.microsoft.com/office/drawing/2014/main" id="{B72B3E94-3634-5F07-0286-B71DB853CA96}"/>
              </a:ext>
            </a:extLst>
          </p:cNvPr>
          <p:cNvPicPr>
            <a:picLocks noChangeAspect="1"/>
          </p:cNvPicPr>
          <p:nvPr/>
        </p:nvPicPr>
        <p:blipFill>
          <a:blip r:embed="rId9"/>
          <a:stretch>
            <a:fillRect/>
          </a:stretch>
        </p:blipFill>
        <p:spPr>
          <a:xfrm>
            <a:off x="5030366" y="3484538"/>
            <a:ext cx="3564639" cy="342096"/>
          </a:xfrm>
          <a:prstGeom prst="rect">
            <a:avLst/>
          </a:prstGeom>
        </p:spPr>
      </p:pic>
      <p:pic>
        <p:nvPicPr>
          <p:cNvPr id="81" name="图片 80">
            <a:extLst>
              <a:ext uri="{FF2B5EF4-FFF2-40B4-BE49-F238E27FC236}">
                <a16:creationId xmlns:a16="http://schemas.microsoft.com/office/drawing/2014/main" id="{020EA6BE-F116-D855-F962-BA79F83D8117}"/>
              </a:ext>
            </a:extLst>
          </p:cNvPr>
          <p:cNvPicPr>
            <a:picLocks noChangeAspect="1"/>
          </p:cNvPicPr>
          <p:nvPr/>
        </p:nvPicPr>
        <p:blipFill>
          <a:blip r:embed="rId10"/>
          <a:stretch>
            <a:fillRect/>
          </a:stretch>
        </p:blipFill>
        <p:spPr>
          <a:xfrm>
            <a:off x="5207604" y="3900067"/>
            <a:ext cx="3210161" cy="584708"/>
          </a:xfrm>
          <a:prstGeom prst="rect">
            <a:avLst/>
          </a:prstGeom>
        </p:spPr>
      </p:pic>
      <p:pic>
        <p:nvPicPr>
          <p:cNvPr id="89" name="图片 88">
            <a:extLst>
              <a:ext uri="{FF2B5EF4-FFF2-40B4-BE49-F238E27FC236}">
                <a16:creationId xmlns:a16="http://schemas.microsoft.com/office/drawing/2014/main" id="{D5693FAF-8FA2-F5F5-E231-05BC17C0735E}"/>
              </a:ext>
            </a:extLst>
          </p:cNvPr>
          <p:cNvPicPr>
            <a:picLocks noChangeAspect="1"/>
          </p:cNvPicPr>
          <p:nvPr/>
        </p:nvPicPr>
        <p:blipFill>
          <a:blip r:embed="rId11"/>
          <a:stretch>
            <a:fillRect/>
          </a:stretch>
        </p:blipFill>
        <p:spPr>
          <a:xfrm>
            <a:off x="3254103" y="5785596"/>
            <a:ext cx="2787309" cy="306988"/>
          </a:xfrm>
          <a:prstGeom prst="rect">
            <a:avLst/>
          </a:prstGeom>
        </p:spPr>
      </p:pic>
      <p:pic>
        <p:nvPicPr>
          <p:cNvPr id="90" name="图片 89">
            <a:extLst>
              <a:ext uri="{FF2B5EF4-FFF2-40B4-BE49-F238E27FC236}">
                <a16:creationId xmlns:a16="http://schemas.microsoft.com/office/drawing/2014/main" id="{3A9BB488-BC06-A7A5-96AA-0EB5CA886DD6}"/>
              </a:ext>
            </a:extLst>
          </p:cNvPr>
          <p:cNvPicPr>
            <a:picLocks noChangeAspect="1"/>
          </p:cNvPicPr>
          <p:nvPr/>
        </p:nvPicPr>
        <p:blipFill>
          <a:blip r:embed="rId12"/>
          <a:stretch>
            <a:fillRect/>
          </a:stretch>
        </p:blipFill>
        <p:spPr>
          <a:xfrm>
            <a:off x="3263156" y="6120234"/>
            <a:ext cx="2778256" cy="265280"/>
          </a:xfrm>
          <a:prstGeom prst="rect">
            <a:avLst/>
          </a:prstGeom>
        </p:spPr>
      </p:pic>
      <p:sp>
        <p:nvSpPr>
          <p:cNvPr id="96" name="箭头: 直角上 83">
            <a:extLst>
              <a:ext uri="{FF2B5EF4-FFF2-40B4-BE49-F238E27FC236}">
                <a16:creationId xmlns:a16="http://schemas.microsoft.com/office/drawing/2014/main" id="{858613B1-4CC2-A552-FC19-3B2FB8D5C976}"/>
              </a:ext>
            </a:extLst>
          </p:cNvPr>
          <p:cNvSpPr/>
          <p:nvPr/>
        </p:nvSpPr>
        <p:spPr>
          <a:xfrm rot="5400000">
            <a:off x="1394778" y="4892241"/>
            <a:ext cx="1682849" cy="1303697"/>
          </a:xfrm>
          <a:prstGeom prst="bentUpArrow">
            <a:avLst>
              <a:gd name="adj1" fmla="val 2318"/>
              <a:gd name="adj2" fmla="val 5278"/>
              <a:gd name="adj3" fmla="val 10954"/>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箭头: 直角上 83">
            <a:extLst>
              <a:ext uri="{FF2B5EF4-FFF2-40B4-BE49-F238E27FC236}">
                <a16:creationId xmlns:a16="http://schemas.microsoft.com/office/drawing/2014/main" id="{1E6B8171-0A73-A5F7-9DBF-83813B29707E}"/>
              </a:ext>
            </a:extLst>
          </p:cNvPr>
          <p:cNvSpPr/>
          <p:nvPr/>
        </p:nvSpPr>
        <p:spPr>
          <a:xfrm rot="5400000" flipV="1">
            <a:off x="6159313" y="4856381"/>
            <a:ext cx="1682849" cy="1371309"/>
          </a:xfrm>
          <a:prstGeom prst="bentUpArrow">
            <a:avLst>
              <a:gd name="adj1" fmla="val 2318"/>
              <a:gd name="adj2" fmla="val 5278"/>
              <a:gd name="adj3" fmla="val 10954"/>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392A3CE1-0517-6490-1FA0-53CF75A3BFAE}"/>
              </a:ext>
            </a:extLst>
          </p:cNvPr>
          <p:cNvSpPr txBox="1"/>
          <p:nvPr/>
        </p:nvSpPr>
        <p:spPr>
          <a:xfrm>
            <a:off x="6653033" y="4907268"/>
            <a:ext cx="2017869" cy="307777"/>
          </a:xfrm>
          <a:prstGeom prst="rect">
            <a:avLst/>
          </a:prstGeom>
          <a:noFill/>
          <a:ln>
            <a:noFill/>
          </a:ln>
        </p:spPr>
        <p:txBody>
          <a:bodyPr wrap="square">
            <a:spAutoFit/>
          </a:bodyPr>
          <a:lstStyle/>
          <a:p>
            <a:pPr algn="ctr"/>
            <a:r>
              <a:rPr lang="zh-CN" altLang="en-US" sz="1400" dirty="0">
                <a:solidFill>
                  <a:schemeClr val="tx1"/>
                </a:solidFill>
                <a:highlight>
                  <a:srgbClr val="C0C0C0"/>
                </a:highlight>
                <a:latin typeface="微软雅黑" panose="020B0503020204020204" pitchFamily="34" charset="-122"/>
                <a:ea typeface="微软雅黑" panose="020B0503020204020204" pitchFamily="34" charset="-122"/>
              </a:rPr>
              <a:t>领导者纳什均衡</a:t>
            </a:r>
          </a:p>
        </p:txBody>
      </p:sp>
      <p:pic>
        <p:nvPicPr>
          <p:cNvPr id="100" name="图片 99">
            <a:extLst>
              <a:ext uri="{FF2B5EF4-FFF2-40B4-BE49-F238E27FC236}">
                <a16:creationId xmlns:a16="http://schemas.microsoft.com/office/drawing/2014/main" id="{DD56B889-9486-11D9-10D2-A9BE5D396B92}"/>
              </a:ext>
            </a:extLst>
          </p:cNvPr>
          <p:cNvPicPr>
            <a:picLocks noChangeAspect="1"/>
          </p:cNvPicPr>
          <p:nvPr/>
        </p:nvPicPr>
        <p:blipFill>
          <a:blip r:embed="rId13"/>
          <a:stretch>
            <a:fillRect/>
          </a:stretch>
        </p:blipFill>
        <p:spPr>
          <a:xfrm>
            <a:off x="257462" y="5595565"/>
            <a:ext cx="2706486" cy="509141"/>
          </a:xfrm>
          <a:prstGeom prst="rect">
            <a:avLst/>
          </a:prstGeom>
          <a:ln>
            <a:solidFill>
              <a:schemeClr val="tx1"/>
            </a:solidFill>
          </a:ln>
        </p:spPr>
      </p:pic>
      <p:sp>
        <p:nvSpPr>
          <p:cNvPr id="98" name="文本框 97">
            <a:extLst>
              <a:ext uri="{FF2B5EF4-FFF2-40B4-BE49-F238E27FC236}">
                <a16:creationId xmlns:a16="http://schemas.microsoft.com/office/drawing/2014/main" id="{800A6974-7834-B537-E0E8-E81FD61ADBBC}"/>
              </a:ext>
            </a:extLst>
          </p:cNvPr>
          <p:cNvSpPr txBox="1"/>
          <p:nvPr/>
        </p:nvSpPr>
        <p:spPr>
          <a:xfrm>
            <a:off x="601770" y="4895114"/>
            <a:ext cx="2017869" cy="307777"/>
          </a:xfrm>
          <a:prstGeom prst="rect">
            <a:avLst/>
          </a:prstGeom>
          <a:noFill/>
          <a:ln>
            <a:noFill/>
          </a:ln>
        </p:spPr>
        <p:txBody>
          <a:bodyPr wrap="square">
            <a:spAutoFit/>
          </a:bodyPr>
          <a:lstStyle/>
          <a:p>
            <a:pPr algn="ctr"/>
            <a:r>
              <a:rPr lang="zh-CN" altLang="en-US" sz="1400" dirty="0">
                <a:solidFill>
                  <a:schemeClr val="tx1"/>
                </a:solidFill>
                <a:highlight>
                  <a:srgbClr val="C0C0C0"/>
                </a:highlight>
                <a:latin typeface="微软雅黑" panose="020B0503020204020204" pitchFamily="34" charset="-122"/>
                <a:ea typeface="微软雅黑" panose="020B0503020204020204" pitchFamily="34" charset="-122"/>
              </a:rPr>
              <a:t>跟随者纳什均衡</a:t>
            </a:r>
          </a:p>
        </p:txBody>
      </p:sp>
      <p:pic>
        <p:nvPicPr>
          <p:cNvPr id="101" name="图片 100">
            <a:extLst>
              <a:ext uri="{FF2B5EF4-FFF2-40B4-BE49-F238E27FC236}">
                <a16:creationId xmlns:a16="http://schemas.microsoft.com/office/drawing/2014/main" id="{525D7E7E-9A27-F5BE-EF60-4DDFD742A501}"/>
              </a:ext>
            </a:extLst>
          </p:cNvPr>
          <p:cNvPicPr>
            <a:picLocks noChangeAspect="1"/>
          </p:cNvPicPr>
          <p:nvPr/>
        </p:nvPicPr>
        <p:blipFill>
          <a:blip r:embed="rId14"/>
          <a:stretch>
            <a:fillRect/>
          </a:stretch>
        </p:blipFill>
        <p:spPr>
          <a:xfrm>
            <a:off x="6315082" y="5539796"/>
            <a:ext cx="2693770" cy="511996"/>
          </a:xfrm>
          <a:prstGeom prst="rect">
            <a:avLst/>
          </a:prstGeom>
          <a:ln>
            <a:solidFill>
              <a:schemeClr val="tx1"/>
            </a:solidFill>
          </a:ln>
        </p:spPr>
      </p:pic>
      <p:cxnSp>
        <p:nvCxnSpPr>
          <p:cNvPr id="6" name="直接箭头连接符 3">
            <a:extLst>
              <a:ext uri="{FF2B5EF4-FFF2-40B4-BE49-F238E27FC236}">
                <a16:creationId xmlns:a16="http://schemas.microsoft.com/office/drawing/2014/main" id="{59C41E1C-3E68-B4EE-A81F-322B7220A34B}"/>
              </a:ext>
            </a:extLst>
          </p:cNvPr>
          <p:cNvCxnSpPr>
            <a:cxnSpLocks/>
          </p:cNvCxnSpPr>
          <p:nvPr/>
        </p:nvCxnSpPr>
        <p:spPr>
          <a:xfrm>
            <a:off x="1584355" y="2301767"/>
            <a:ext cx="0" cy="75288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3">
            <a:extLst>
              <a:ext uri="{FF2B5EF4-FFF2-40B4-BE49-F238E27FC236}">
                <a16:creationId xmlns:a16="http://schemas.microsoft.com/office/drawing/2014/main" id="{7E8D1B53-93E5-C717-9EE5-EF27231E90E2}"/>
              </a:ext>
            </a:extLst>
          </p:cNvPr>
          <p:cNvCxnSpPr>
            <a:cxnSpLocks/>
          </p:cNvCxnSpPr>
          <p:nvPr/>
        </p:nvCxnSpPr>
        <p:spPr>
          <a:xfrm>
            <a:off x="7643567" y="2312277"/>
            <a:ext cx="0" cy="75288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par>
                                <p:cTn id="38" presetID="10" presetClass="entr" presetSubtype="0"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10" presetClass="entr" presetSubtype="0"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500"/>
                                        <p:tgtEl>
                                          <p:spTgt spid="78"/>
                                        </p:tgtEl>
                                      </p:cBhvr>
                                    </p:animEffect>
                                  </p:childTnLst>
                                </p:cTn>
                              </p:par>
                              <p:par>
                                <p:cTn id="44" presetID="10" presetClass="entr" presetSubtype="0" fill="hold" nodeType="with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fade">
                                      <p:cBhvr>
                                        <p:cTn id="46" dur="500"/>
                                        <p:tgtEl>
                                          <p:spTgt spid="79"/>
                                        </p:tgtEl>
                                      </p:cBhvr>
                                    </p:animEffect>
                                  </p:childTnLst>
                                </p:cTn>
                              </p:par>
                              <p:par>
                                <p:cTn id="47" presetID="10" presetClass="entr" presetSubtype="0"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500"/>
                                        <p:tgtEl>
                                          <p:spTgt spid="80"/>
                                        </p:tgtEl>
                                      </p:cBhvr>
                                    </p:animEffect>
                                  </p:childTnLst>
                                </p:cTn>
                              </p:par>
                              <p:par>
                                <p:cTn id="50" presetID="10" presetClass="entr" presetSubtype="0" fill="hold" nodeType="withEffect">
                                  <p:stCondLst>
                                    <p:cond delay="0"/>
                                  </p:stCondLst>
                                  <p:childTnLst>
                                    <p:set>
                                      <p:cBhvr>
                                        <p:cTn id="51" dur="1" fill="hold">
                                          <p:stCondLst>
                                            <p:cond delay="0"/>
                                          </p:stCondLst>
                                        </p:cTn>
                                        <p:tgtEl>
                                          <p:spTgt spid="81"/>
                                        </p:tgtEl>
                                        <p:attrNameLst>
                                          <p:attrName>style.visibility</p:attrName>
                                        </p:attrNameLst>
                                      </p:cBhvr>
                                      <p:to>
                                        <p:strVal val="visible"/>
                                      </p:to>
                                    </p:set>
                                    <p:animEffect transition="in" filter="fade">
                                      <p:cBhvr>
                                        <p:cTn id="52" dur="500"/>
                                        <p:tgtEl>
                                          <p:spTgt spid="81"/>
                                        </p:tgtEl>
                                      </p:cBhvr>
                                    </p:animEffect>
                                  </p:childTnLst>
                                </p:cTn>
                              </p:par>
                              <p:par>
                                <p:cTn id="53" presetID="10" presetClass="entr" presetSubtype="0" fill="hold" nodeType="withEffect">
                                  <p:stCondLst>
                                    <p:cond delay="0"/>
                                  </p:stCondLst>
                                  <p:childTnLst>
                                    <p:set>
                                      <p:cBhvr>
                                        <p:cTn id="54" dur="1" fill="hold">
                                          <p:stCondLst>
                                            <p:cond delay="0"/>
                                          </p:stCondLst>
                                        </p:cTn>
                                        <p:tgtEl>
                                          <p:spTgt spid="89"/>
                                        </p:tgtEl>
                                        <p:attrNameLst>
                                          <p:attrName>style.visibility</p:attrName>
                                        </p:attrNameLst>
                                      </p:cBhvr>
                                      <p:to>
                                        <p:strVal val="visible"/>
                                      </p:to>
                                    </p:set>
                                    <p:animEffect transition="in" filter="fade">
                                      <p:cBhvr>
                                        <p:cTn id="55" dur="500"/>
                                        <p:tgtEl>
                                          <p:spTgt spid="89"/>
                                        </p:tgtEl>
                                      </p:cBhvr>
                                    </p:animEffect>
                                  </p:childTnLst>
                                </p:cTn>
                              </p:par>
                              <p:par>
                                <p:cTn id="56" presetID="10" presetClass="entr" presetSubtype="0" fill="hold" nodeType="with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fade">
                                      <p:cBhvr>
                                        <p:cTn id="58" dur="500"/>
                                        <p:tgtEl>
                                          <p:spTgt spid="9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7"/>
                                        </p:tgtEl>
                                        <p:attrNameLst>
                                          <p:attrName>style.visibility</p:attrName>
                                        </p:attrNameLst>
                                      </p:cBhvr>
                                      <p:to>
                                        <p:strVal val="visible"/>
                                      </p:to>
                                    </p:set>
                                    <p:animEffect transition="in" filter="fade">
                                      <p:cBhvr>
                                        <p:cTn id="64" dur="500"/>
                                        <p:tgtEl>
                                          <p:spTgt spid="9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fade">
                                      <p:cBhvr>
                                        <p:cTn id="67" dur="500"/>
                                        <p:tgtEl>
                                          <p:spTgt spid="99"/>
                                        </p:tgtEl>
                                      </p:cBhvr>
                                    </p:animEffect>
                                  </p:childTnLst>
                                </p:cTn>
                              </p:par>
                              <p:par>
                                <p:cTn id="68" presetID="10" presetClass="entr" presetSubtype="0" fill="hold" nodeType="with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8"/>
                                        </p:tgtEl>
                                        <p:attrNameLst>
                                          <p:attrName>style.visibility</p:attrName>
                                        </p:attrNameLst>
                                      </p:cBhvr>
                                      <p:to>
                                        <p:strVal val="visible"/>
                                      </p:to>
                                    </p:set>
                                    <p:animEffect transition="in" filter="fade">
                                      <p:cBhvr>
                                        <p:cTn id="73" dur="500"/>
                                        <p:tgtEl>
                                          <p:spTgt spid="98"/>
                                        </p:tgtEl>
                                      </p:cBhvr>
                                    </p:animEffect>
                                  </p:childTnLst>
                                </p:cTn>
                              </p:par>
                              <p:par>
                                <p:cTn id="74" presetID="10" presetClass="entr" presetSubtype="0" fill="hold" nodeType="withEffect">
                                  <p:stCondLst>
                                    <p:cond delay="0"/>
                                  </p:stCondLst>
                                  <p:childTnLst>
                                    <p:set>
                                      <p:cBhvr>
                                        <p:cTn id="75" dur="1" fill="hold">
                                          <p:stCondLst>
                                            <p:cond delay="0"/>
                                          </p:stCondLst>
                                        </p:cTn>
                                        <p:tgtEl>
                                          <p:spTgt spid="101"/>
                                        </p:tgtEl>
                                        <p:attrNameLst>
                                          <p:attrName>style.visibility</p:attrName>
                                        </p:attrNameLst>
                                      </p:cBhvr>
                                      <p:to>
                                        <p:strVal val="visible"/>
                                      </p:to>
                                    </p:set>
                                    <p:animEffect transition="in" filter="fade">
                                      <p:cBhvr>
                                        <p:cTn id="76" dur="500"/>
                                        <p:tgtEl>
                                          <p:spTgt spid="101"/>
                                        </p:tgtEl>
                                      </p:cBhvr>
                                    </p:animEffect>
                                  </p:childTnLst>
                                </p:cTn>
                              </p:par>
                              <p:par>
                                <p:cTn id="77" presetID="10" presetClass="entr" presetSubtype="0" fill="hold"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par>
                                <p:cTn id="80" presetID="10" presetClass="entr" presetSubtype="0" fill="hold"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 grpId="0" animBg="1"/>
      <p:bldP spid="10" grpId="0" animBg="1"/>
      <p:bldP spid="17" grpId="0"/>
      <p:bldP spid="49" grpId="0" animBg="1"/>
      <p:bldP spid="50" grpId="0" animBg="1"/>
      <p:bldP spid="58" grpId="0" animBg="1"/>
      <p:bldP spid="59" grpId="0" animBg="1"/>
      <p:bldP spid="96" grpId="0" animBg="1"/>
      <p:bldP spid="97" grpId="0" animBg="1"/>
      <p:bldP spid="99" grpId="0"/>
      <p:bldP spid="9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9EB4E21E-DA00-929D-6906-FC6B4562EC26}"/>
              </a:ext>
            </a:extLst>
          </p:cNvPr>
          <p:cNvPicPr>
            <a:picLocks noChangeAspect="1"/>
          </p:cNvPicPr>
          <p:nvPr/>
        </p:nvPicPr>
        <p:blipFill>
          <a:blip r:embed="rId3"/>
          <a:stretch>
            <a:fillRect/>
          </a:stretch>
        </p:blipFill>
        <p:spPr>
          <a:xfrm>
            <a:off x="217322" y="1241676"/>
            <a:ext cx="5040477" cy="5202551"/>
          </a:xfrm>
          <a:prstGeom prst="rect">
            <a:avLst/>
          </a:prstGeom>
        </p:spPr>
      </p:pic>
      <p:sp>
        <p:nvSpPr>
          <p:cNvPr id="7" name="文本框 7"/>
          <p:cNvSpPr txBox="1"/>
          <p:nvPr/>
        </p:nvSpPr>
        <p:spPr>
          <a:xfrm>
            <a:off x="2280920" y="605790"/>
            <a:ext cx="2057400" cy="521970"/>
          </a:xfrm>
          <a:prstGeom prst="rect">
            <a:avLst/>
          </a:prstGeom>
          <a:noFill/>
        </p:spPr>
        <p:txBody>
          <a:bodyPr wrap="square" rtlCol="0">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r>
              <a:rPr lang="en-US" altLang="zh-CN"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 算法设计</a:t>
            </a:r>
          </a:p>
        </p:txBody>
      </p:sp>
      <p:grpSp>
        <p:nvGrpSpPr>
          <p:cNvPr id="8" name="组合 7"/>
          <p:cNvGrpSpPr/>
          <p:nvPr/>
        </p:nvGrpSpPr>
        <p:grpSpPr bwMode="auto">
          <a:xfrm>
            <a:off x="13335" y="571500"/>
            <a:ext cx="2070735" cy="530225"/>
            <a:chOff x="0" y="284389"/>
            <a:chExt cx="1692275" cy="529772"/>
          </a:xfrm>
        </p:grpSpPr>
        <p:sp>
          <p:nvSpPr>
            <p:cNvPr id="9" name="矩形 8"/>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研究内容一</a:t>
              </a:r>
              <a:endParaRPr lang="en-US" altLang="zh-CN"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5" name="图片 4">
            <a:extLst>
              <a:ext uri="{FF2B5EF4-FFF2-40B4-BE49-F238E27FC236}">
                <a16:creationId xmlns:a16="http://schemas.microsoft.com/office/drawing/2014/main" id="{70A1A901-0737-E024-AEC6-724F9A07C917}"/>
              </a:ext>
            </a:extLst>
          </p:cNvPr>
          <p:cNvPicPr>
            <a:picLocks noChangeAspect="1"/>
          </p:cNvPicPr>
          <p:nvPr/>
        </p:nvPicPr>
        <p:blipFill>
          <a:blip r:embed="rId4"/>
          <a:stretch>
            <a:fillRect/>
          </a:stretch>
        </p:blipFill>
        <p:spPr>
          <a:xfrm>
            <a:off x="4993970" y="866775"/>
            <a:ext cx="3538767" cy="3039540"/>
          </a:xfrm>
          <a:prstGeom prst="rect">
            <a:avLst/>
          </a:prstGeom>
        </p:spPr>
      </p:pic>
      <p:pic>
        <p:nvPicPr>
          <p:cNvPr id="21" name="图片 20">
            <a:extLst>
              <a:ext uri="{FF2B5EF4-FFF2-40B4-BE49-F238E27FC236}">
                <a16:creationId xmlns:a16="http://schemas.microsoft.com/office/drawing/2014/main" id="{16FCE098-15C4-83E1-EC5B-9209C6B8CF47}"/>
              </a:ext>
            </a:extLst>
          </p:cNvPr>
          <p:cNvPicPr>
            <a:picLocks noChangeAspect="1"/>
          </p:cNvPicPr>
          <p:nvPr/>
        </p:nvPicPr>
        <p:blipFill>
          <a:blip r:embed="rId5"/>
          <a:stretch>
            <a:fillRect/>
          </a:stretch>
        </p:blipFill>
        <p:spPr>
          <a:xfrm>
            <a:off x="4812412" y="4001008"/>
            <a:ext cx="4114266" cy="2488699"/>
          </a:xfrm>
          <a:prstGeom prst="rect">
            <a:avLst/>
          </a:prstGeom>
        </p:spPr>
      </p:pic>
      <p:cxnSp>
        <p:nvCxnSpPr>
          <p:cNvPr id="24" name="直线连接符 23">
            <a:extLst>
              <a:ext uri="{FF2B5EF4-FFF2-40B4-BE49-F238E27FC236}">
                <a16:creationId xmlns:a16="http://schemas.microsoft.com/office/drawing/2014/main" id="{04BE29B7-3647-C8E4-AB87-BE1D7A4A9BB1}"/>
              </a:ext>
            </a:extLst>
          </p:cNvPr>
          <p:cNvCxnSpPr>
            <a:cxnSpLocks/>
          </p:cNvCxnSpPr>
          <p:nvPr/>
        </p:nvCxnSpPr>
        <p:spPr>
          <a:xfrm>
            <a:off x="287867" y="1241676"/>
            <a:ext cx="4524545" cy="0"/>
          </a:xfrm>
          <a:prstGeom prst="line">
            <a:avLst/>
          </a:prstGeom>
          <a:ln w="22225"/>
        </p:spPr>
        <p:style>
          <a:lnRef idx="1">
            <a:schemeClr val="dk1"/>
          </a:lnRef>
          <a:fillRef idx="0">
            <a:schemeClr val="dk1"/>
          </a:fillRef>
          <a:effectRef idx="0">
            <a:schemeClr val="dk1"/>
          </a:effectRef>
          <a:fontRef idx="minor">
            <a:schemeClr val="tx1"/>
          </a:fontRef>
        </p:style>
      </p:cxnSp>
      <p:cxnSp>
        <p:nvCxnSpPr>
          <p:cNvPr id="26" name="直线连接符 25">
            <a:extLst>
              <a:ext uri="{FF2B5EF4-FFF2-40B4-BE49-F238E27FC236}">
                <a16:creationId xmlns:a16="http://schemas.microsoft.com/office/drawing/2014/main" id="{57E8A3DF-B678-6A94-C8D6-7C7B65925851}"/>
              </a:ext>
            </a:extLst>
          </p:cNvPr>
          <p:cNvCxnSpPr>
            <a:cxnSpLocks/>
          </p:cNvCxnSpPr>
          <p:nvPr/>
        </p:nvCxnSpPr>
        <p:spPr>
          <a:xfrm>
            <a:off x="223520" y="6489707"/>
            <a:ext cx="4524545" cy="0"/>
          </a:xfrm>
          <a:prstGeom prst="line">
            <a:avLst/>
          </a:prstGeom>
          <a:ln w="22225"/>
        </p:spPr>
        <p:style>
          <a:lnRef idx="1">
            <a:schemeClr val="dk1"/>
          </a:lnRef>
          <a:fillRef idx="0">
            <a:schemeClr val="dk1"/>
          </a:fillRef>
          <a:effectRef idx="0">
            <a:schemeClr val="dk1"/>
          </a:effectRef>
          <a:fontRef idx="minor">
            <a:schemeClr val="tx1"/>
          </a:fontRef>
        </p:style>
      </p:cxnSp>
      <p:cxnSp>
        <p:nvCxnSpPr>
          <p:cNvPr id="27" name="直线连接符 26">
            <a:extLst>
              <a:ext uri="{FF2B5EF4-FFF2-40B4-BE49-F238E27FC236}">
                <a16:creationId xmlns:a16="http://schemas.microsoft.com/office/drawing/2014/main" id="{28405303-2C9F-DE86-C5BC-A32331945EE9}"/>
              </a:ext>
            </a:extLst>
          </p:cNvPr>
          <p:cNvCxnSpPr>
            <a:cxnSpLocks/>
          </p:cNvCxnSpPr>
          <p:nvPr/>
        </p:nvCxnSpPr>
        <p:spPr>
          <a:xfrm>
            <a:off x="4840665" y="6489707"/>
            <a:ext cx="3888468" cy="0"/>
          </a:xfrm>
          <a:prstGeom prst="line">
            <a:avLst/>
          </a:prstGeom>
          <a:ln w="22225"/>
        </p:spPr>
        <p:style>
          <a:lnRef idx="1">
            <a:schemeClr val="dk1"/>
          </a:lnRef>
          <a:fillRef idx="0">
            <a:schemeClr val="dk1"/>
          </a:fillRef>
          <a:effectRef idx="0">
            <a:schemeClr val="dk1"/>
          </a:effectRef>
          <a:fontRef idx="minor">
            <a:schemeClr val="tx1"/>
          </a:fontRef>
        </p:style>
      </p:cxnSp>
      <p:cxnSp>
        <p:nvCxnSpPr>
          <p:cNvPr id="29" name="直线连接符 28">
            <a:extLst>
              <a:ext uri="{FF2B5EF4-FFF2-40B4-BE49-F238E27FC236}">
                <a16:creationId xmlns:a16="http://schemas.microsoft.com/office/drawing/2014/main" id="{5D7A17A4-A1C4-E6E2-6ED3-85AA54C6F5CC}"/>
              </a:ext>
            </a:extLst>
          </p:cNvPr>
          <p:cNvCxnSpPr>
            <a:cxnSpLocks/>
          </p:cNvCxnSpPr>
          <p:nvPr/>
        </p:nvCxnSpPr>
        <p:spPr>
          <a:xfrm>
            <a:off x="4840665" y="3996782"/>
            <a:ext cx="3888468" cy="0"/>
          </a:xfrm>
          <a:prstGeom prst="line">
            <a:avLst/>
          </a:prstGeom>
          <a:ln w="22225"/>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2280920" y="523557"/>
            <a:ext cx="2057400" cy="521970"/>
          </a:xfrm>
          <a:prstGeom prst="rect">
            <a:avLst/>
          </a:prstGeom>
          <a:noFill/>
        </p:spPr>
        <p:txBody>
          <a:bodyPr wrap="square" rtlCol="0">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 实验验证</a:t>
            </a:r>
          </a:p>
        </p:txBody>
      </p:sp>
      <p:grpSp>
        <p:nvGrpSpPr>
          <p:cNvPr id="21" name="组合 20"/>
          <p:cNvGrpSpPr/>
          <p:nvPr/>
        </p:nvGrpSpPr>
        <p:grpSpPr bwMode="auto">
          <a:xfrm>
            <a:off x="13335" y="489267"/>
            <a:ext cx="2070735" cy="530225"/>
            <a:chOff x="0" y="284389"/>
            <a:chExt cx="1692275" cy="529772"/>
          </a:xfrm>
        </p:grpSpPr>
        <p:sp>
          <p:nvSpPr>
            <p:cNvPr id="22" name="矩形 21"/>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研究内容一</a:t>
              </a:r>
              <a:endParaRPr lang="en-US" altLang="zh-CN"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22"/>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4" name="图片 3">
            <a:extLst>
              <a:ext uri="{FF2B5EF4-FFF2-40B4-BE49-F238E27FC236}">
                <a16:creationId xmlns:a16="http://schemas.microsoft.com/office/drawing/2014/main" id="{A6AB3708-68A0-E74F-1A46-61A1B4E73481}"/>
              </a:ext>
            </a:extLst>
          </p:cNvPr>
          <p:cNvPicPr>
            <a:picLocks noChangeAspect="1"/>
          </p:cNvPicPr>
          <p:nvPr/>
        </p:nvPicPr>
        <p:blipFill>
          <a:blip r:embed="rId3"/>
          <a:stretch>
            <a:fillRect/>
          </a:stretch>
        </p:blipFill>
        <p:spPr>
          <a:xfrm>
            <a:off x="326616" y="1890025"/>
            <a:ext cx="4093923" cy="3077949"/>
          </a:xfrm>
          <a:prstGeom prst="rect">
            <a:avLst/>
          </a:prstGeom>
        </p:spPr>
      </p:pic>
      <p:pic>
        <p:nvPicPr>
          <p:cNvPr id="18" name="图片 17">
            <a:extLst>
              <a:ext uri="{FF2B5EF4-FFF2-40B4-BE49-F238E27FC236}">
                <a16:creationId xmlns:a16="http://schemas.microsoft.com/office/drawing/2014/main" id="{7DAF2F1B-2D96-3105-0096-10C41B5BBE87}"/>
              </a:ext>
            </a:extLst>
          </p:cNvPr>
          <p:cNvPicPr>
            <a:picLocks noChangeAspect="1"/>
          </p:cNvPicPr>
          <p:nvPr/>
        </p:nvPicPr>
        <p:blipFill>
          <a:blip r:embed="rId4"/>
          <a:stretch>
            <a:fillRect/>
          </a:stretch>
        </p:blipFill>
        <p:spPr>
          <a:xfrm>
            <a:off x="4481971" y="1890025"/>
            <a:ext cx="4200300" cy="3145152"/>
          </a:xfrm>
          <a:prstGeom prst="rect">
            <a:avLst/>
          </a:prstGeom>
        </p:spPr>
      </p:pic>
      <p:sp>
        <p:nvSpPr>
          <p:cNvPr id="19" name="文本框 15">
            <a:extLst>
              <a:ext uri="{FF2B5EF4-FFF2-40B4-BE49-F238E27FC236}">
                <a16:creationId xmlns:a16="http://schemas.microsoft.com/office/drawing/2014/main" id="{C83EFA58-0B37-57DB-0D47-D8B36205082F}"/>
              </a:ext>
            </a:extLst>
          </p:cNvPr>
          <p:cNvSpPr txBox="1"/>
          <p:nvPr/>
        </p:nvSpPr>
        <p:spPr>
          <a:xfrm>
            <a:off x="408814" y="5550630"/>
            <a:ext cx="4093923" cy="369332"/>
          </a:xfrm>
          <a:prstGeom prst="rect">
            <a:avLst/>
          </a:prstGeom>
          <a:noFill/>
        </p:spPr>
        <p:txBody>
          <a:bodyPr wrap="square">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pPr algn="ct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图</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不同算法的设备平均负效用比较</a:t>
            </a:r>
            <a:endPar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文本框 15">
            <a:extLst>
              <a:ext uri="{FF2B5EF4-FFF2-40B4-BE49-F238E27FC236}">
                <a16:creationId xmlns:a16="http://schemas.microsoft.com/office/drawing/2014/main" id="{784E647C-B75A-92E1-E391-6840E2FD7373}"/>
              </a:ext>
            </a:extLst>
          </p:cNvPr>
          <p:cNvSpPr txBox="1"/>
          <p:nvPr/>
        </p:nvSpPr>
        <p:spPr>
          <a:xfrm>
            <a:off x="4907549" y="5550630"/>
            <a:ext cx="3827637" cy="369332"/>
          </a:xfrm>
          <a:prstGeom prst="rect">
            <a:avLst/>
          </a:prstGeom>
          <a:noFill/>
        </p:spPr>
        <p:txBody>
          <a:bodyPr wrap="square">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pPr algn="ct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图</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不同算法的服务器总效用比较</a:t>
            </a:r>
            <a:endPar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anim calcmode="lin" valueType="num">
                                      <p:cBhvr>
                                        <p:cTn id="17" dur="500" fill="hold"/>
                                        <p:tgtEl>
                                          <p:spTgt spid="19"/>
                                        </p:tgtEl>
                                        <p:attrNameLst>
                                          <p:attrName>ppt_x</p:attrName>
                                        </p:attrNameLst>
                                      </p:cBhvr>
                                      <p:tavLst>
                                        <p:tav tm="0">
                                          <p:val>
                                            <p:strVal val="#ppt_x"/>
                                          </p:val>
                                        </p:tav>
                                        <p:tav tm="100000">
                                          <p:val>
                                            <p:strVal val="#ppt_x"/>
                                          </p:val>
                                        </p:tav>
                                      </p:tavLst>
                                    </p:anim>
                                    <p:anim calcmode="lin" valueType="num">
                                      <p:cBhvr>
                                        <p:cTn id="18" dur="500" fill="hold"/>
                                        <p:tgtEl>
                                          <p:spTgt spid="19"/>
                                        </p:tgtEl>
                                        <p:attrNameLst>
                                          <p:attrName>ppt_y</p:attrName>
                                        </p:attrNameLst>
                                      </p:cBhvr>
                                      <p:tavLst>
                                        <p:tav tm="0">
                                          <p:val>
                                            <p:strVal val="#ppt_y+.1"/>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anim calcmode="lin" valueType="num">
                                      <p:cBhvr>
                                        <p:cTn id="25" dur="500" fill="hold"/>
                                        <p:tgtEl>
                                          <p:spTgt spid="26"/>
                                        </p:tgtEl>
                                        <p:attrNameLst>
                                          <p:attrName>ppt_x</p:attrName>
                                        </p:attrNameLst>
                                      </p:cBhvr>
                                      <p:tavLst>
                                        <p:tav tm="0">
                                          <p:val>
                                            <p:strVal val="#ppt_x"/>
                                          </p:val>
                                        </p:tav>
                                        <p:tav tm="100000">
                                          <p:val>
                                            <p:strVal val="#ppt_x"/>
                                          </p:val>
                                        </p:tav>
                                      </p:tavLst>
                                    </p:anim>
                                    <p:anim calcmode="lin" valueType="num">
                                      <p:cBhvr>
                                        <p:cTn id="2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9"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3"/>
          <p:cNvSpPr txBox="1"/>
          <p:nvPr/>
        </p:nvSpPr>
        <p:spPr>
          <a:xfrm>
            <a:off x="456129" y="92276"/>
            <a:ext cx="3324225" cy="584775"/>
          </a:xfrm>
          <a:prstGeom prst="rect">
            <a:avLst/>
          </a:prstGeom>
          <a:noFill/>
        </p:spPr>
        <p:txBody>
          <a:bodyPr>
            <a:spAutoFit/>
          </a:bodyPr>
          <a:lstStyle/>
          <a:p>
            <a:pPr eaLnBrk="1" fontAlgn="auto" hangingPunct="1">
              <a:spcBef>
                <a:spcPts val="0"/>
              </a:spcBef>
              <a:spcAft>
                <a:spcPts val="0"/>
              </a:spcAft>
              <a:defRPr/>
            </a:pPr>
            <a:r>
              <a:rPr lang="en-US" altLang="zh-CN" sz="3200" b="1" spc="600" dirty="0">
                <a:solidFill>
                  <a:prstClr val="white">
                    <a:lumMod val="95000"/>
                  </a:prstClr>
                </a:solidFill>
                <a:latin typeface="微软雅黑" panose="020B0503020204020204" pitchFamily="34" charset="-122"/>
                <a:ea typeface="微软雅黑" panose="020B0503020204020204" pitchFamily="34" charset="-122"/>
                <a:sym typeface="+mn-ea"/>
              </a:rPr>
              <a:t>2.</a:t>
            </a:r>
            <a:r>
              <a:rPr lang="zh-CN" altLang="en-US" sz="3200" b="1" spc="600" dirty="0">
                <a:solidFill>
                  <a:prstClr val="white">
                    <a:lumMod val="95000"/>
                  </a:prstClr>
                </a:solidFill>
                <a:latin typeface="微软雅黑" panose="020B0503020204020204" pitchFamily="34" charset="-122"/>
                <a:ea typeface="微软雅黑" panose="020B0503020204020204" pitchFamily="34" charset="-122"/>
                <a:sym typeface="+mn-ea"/>
              </a:rPr>
              <a:t>研究内容</a:t>
            </a:r>
          </a:p>
        </p:txBody>
      </p:sp>
      <p:grpSp>
        <p:nvGrpSpPr>
          <p:cNvPr id="48132" name="组合 16"/>
          <p:cNvGrpSpPr/>
          <p:nvPr/>
        </p:nvGrpSpPr>
        <p:grpSpPr bwMode="auto">
          <a:xfrm>
            <a:off x="544343" y="2482964"/>
            <a:ext cx="627063" cy="569912"/>
            <a:chOff x="1290" y="3162"/>
            <a:chExt cx="986" cy="986"/>
          </a:xfrm>
        </p:grpSpPr>
        <p:sp>
          <p:nvSpPr>
            <p:cNvPr id="3" name="Rectangle 20"/>
            <p:cNvSpPr/>
            <p:nvPr/>
          </p:nvSpPr>
          <p:spPr>
            <a:xfrm>
              <a:off x="1290" y="3162"/>
              <a:ext cx="986" cy="986"/>
            </a:xfrm>
            <a:prstGeom prst="rect">
              <a:avLst/>
            </a:prstGeom>
            <a:solidFill>
              <a:srgbClr val="2D54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en-US" noProof="1"/>
            </a:p>
          </p:txBody>
        </p:sp>
        <p:sp>
          <p:nvSpPr>
            <p:cNvPr id="8" name="Shape 2547"/>
            <p:cNvSpPr/>
            <p:nvPr/>
          </p:nvSpPr>
          <p:spPr>
            <a:xfrm>
              <a:off x="1482" y="3354"/>
              <a:ext cx="599" cy="599"/>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defTabSz="456565" eaLnBrk="1" hangingPunct="1">
                <a:buFont typeface="Arial" panose="020B0604020202020204" pitchFamily="34" charset="0"/>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noProof="1">
                <a:solidFill>
                  <a:srgbClr val="FFFFFF"/>
                </a:solidFill>
                <a:effectLst>
                  <a:outerShdw blurRad="38100" dist="12700" dir="5400000" rotWithShape="0">
                    <a:srgbClr val="000000">
                      <a:alpha val="50000"/>
                    </a:srgbClr>
                  </a:outerShdw>
                </a:effectLst>
                <a:latin typeface="Source Sans Pro Regular" charset="0"/>
                <a:ea typeface="Source Sans Pro Regular" charset="0"/>
                <a:cs typeface="Source Sans Pro Regular" charset="0"/>
                <a:sym typeface="Gill Sans"/>
              </a:endParaRPr>
            </a:p>
          </p:txBody>
        </p:sp>
      </p:grpSp>
      <p:grpSp>
        <p:nvGrpSpPr>
          <p:cNvPr id="48133" name="组合 17"/>
          <p:cNvGrpSpPr/>
          <p:nvPr/>
        </p:nvGrpSpPr>
        <p:grpSpPr bwMode="auto">
          <a:xfrm>
            <a:off x="544343" y="986897"/>
            <a:ext cx="628650" cy="552451"/>
            <a:chOff x="1290" y="5293"/>
            <a:chExt cx="986" cy="986"/>
          </a:xfrm>
        </p:grpSpPr>
        <p:sp>
          <p:nvSpPr>
            <p:cNvPr id="6" name="Rectangle 21"/>
            <p:cNvSpPr/>
            <p:nvPr/>
          </p:nvSpPr>
          <p:spPr>
            <a:xfrm>
              <a:off x="1290" y="5293"/>
              <a:ext cx="986" cy="986"/>
            </a:xfrm>
            <a:prstGeom prst="rect">
              <a:avLst/>
            </a:prstGeom>
            <a:solidFill>
              <a:srgbClr val="2D54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en-US" noProof="1"/>
            </a:p>
          </p:txBody>
        </p:sp>
        <p:sp>
          <p:nvSpPr>
            <p:cNvPr id="9" name="Shape 2588"/>
            <p:cNvSpPr/>
            <p:nvPr/>
          </p:nvSpPr>
          <p:spPr>
            <a:xfrm>
              <a:off x="1484" y="5462"/>
              <a:ext cx="598" cy="600"/>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bg1"/>
            </a:solidFill>
            <a:ln w="12700">
              <a:miter lim="400000"/>
            </a:ln>
          </p:spPr>
          <p:txBody>
            <a:bodyPr lIns="38090" tIns="38090" rIns="38090" bIns="38090" anchor="ctr"/>
            <a:lstStyle/>
            <a:p>
              <a:pPr defTabSz="456565" eaLnBrk="1" hangingPunct="1">
                <a:buFont typeface="Arial" panose="020B0604020202020204" pitchFamily="34" charset="0"/>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noProof="1">
                <a:solidFill>
                  <a:srgbClr val="FFFFFF"/>
                </a:solidFill>
                <a:effectLst>
                  <a:outerShdw blurRad="38100" dist="12700" dir="5400000" rotWithShape="0">
                    <a:srgbClr val="000000">
                      <a:alpha val="50000"/>
                    </a:srgbClr>
                  </a:outerShdw>
                </a:effectLst>
                <a:latin typeface="Source Sans Pro Regular" charset="0"/>
                <a:ea typeface="Source Sans Pro Regular" charset="0"/>
                <a:cs typeface="Source Sans Pro Regular" charset="0"/>
                <a:sym typeface="Gill Sans"/>
              </a:endParaRPr>
            </a:p>
          </p:txBody>
        </p:sp>
      </p:grpSp>
      <p:grpSp>
        <p:nvGrpSpPr>
          <p:cNvPr id="48134" name="组合 18"/>
          <p:cNvGrpSpPr/>
          <p:nvPr/>
        </p:nvGrpSpPr>
        <p:grpSpPr bwMode="auto">
          <a:xfrm>
            <a:off x="544343" y="1738812"/>
            <a:ext cx="628650" cy="552450"/>
            <a:chOff x="1290" y="7424"/>
            <a:chExt cx="986" cy="986"/>
          </a:xfrm>
        </p:grpSpPr>
        <p:sp>
          <p:nvSpPr>
            <p:cNvPr id="7" name="Rectangle 19"/>
            <p:cNvSpPr/>
            <p:nvPr/>
          </p:nvSpPr>
          <p:spPr>
            <a:xfrm>
              <a:off x="1290" y="7424"/>
              <a:ext cx="986" cy="986"/>
            </a:xfrm>
            <a:prstGeom prst="rect">
              <a:avLst/>
            </a:prstGeom>
            <a:solidFill>
              <a:srgbClr val="2D54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en-US" noProof="1"/>
            </a:p>
          </p:txBody>
        </p:sp>
        <p:sp>
          <p:nvSpPr>
            <p:cNvPr id="10" name="Shape 2633"/>
            <p:cNvSpPr/>
            <p:nvPr/>
          </p:nvSpPr>
          <p:spPr>
            <a:xfrm>
              <a:off x="1479" y="7645"/>
              <a:ext cx="600" cy="598"/>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38090" tIns="38090" rIns="38090" bIns="38090" anchor="ctr"/>
            <a:lstStyle/>
            <a:p>
              <a:pPr defTabSz="456565" eaLnBrk="1" hangingPunct="1">
                <a:buFont typeface="Arial" panose="020B0604020202020204" pitchFamily="34" charset="0"/>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noProof="1">
                <a:solidFill>
                  <a:srgbClr val="FFFFFF"/>
                </a:solidFill>
                <a:effectLst>
                  <a:outerShdw blurRad="38100" dist="12700" dir="5400000" rotWithShape="0">
                    <a:srgbClr val="000000">
                      <a:alpha val="50000"/>
                    </a:srgbClr>
                  </a:outerShdw>
                </a:effectLst>
                <a:latin typeface="Source Sans Pro Regular" charset="0"/>
                <a:ea typeface="Source Sans Pro Regular" charset="0"/>
                <a:cs typeface="Source Sans Pro Regular" charset="0"/>
                <a:sym typeface="Gill Sans"/>
              </a:endParaRPr>
            </a:p>
          </p:txBody>
        </p:sp>
      </p:grpSp>
      <p:sp>
        <p:nvSpPr>
          <p:cNvPr id="52231" name="išľîḋé"/>
          <p:cNvSpPr txBox="1">
            <a:spLocks noChangeArrowheads="1"/>
          </p:cNvSpPr>
          <p:nvPr/>
        </p:nvSpPr>
        <p:spPr bwMode="auto">
          <a:xfrm flipH="1">
            <a:off x="1198393" y="934509"/>
            <a:ext cx="721995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4530" indent="-22733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17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5989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61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33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05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77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49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None/>
            </a:pPr>
            <a:r>
              <a:rPr lang="zh-CN" altLang="en-US" sz="2400" b="1" dirty="0">
                <a:latin typeface="微软雅黑" panose="020B0503020204020204" pitchFamily="34" charset="-122"/>
                <a:ea typeface="微软雅黑" panose="020B0503020204020204" pitchFamily="34" charset="-122"/>
              </a:rPr>
              <a:t>面向边缘协同计算的任务卸载与资源定价策略研究</a:t>
            </a:r>
          </a:p>
          <a:p>
            <a:pPr>
              <a:lnSpc>
                <a:spcPct val="150000"/>
              </a:lnSpc>
              <a:spcBef>
                <a:spcPct val="0"/>
              </a:spcBef>
              <a:buNone/>
            </a:pPr>
            <a:endParaRPr lang="zh-CN" altLang="en-US" sz="2400" b="1" dirty="0">
              <a:latin typeface="微软雅黑" panose="020B0503020204020204" pitchFamily="34" charset="-122"/>
              <a:ea typeface="微软雅黑" panose="020B0503020204020204" pitchFamily="34" charset="-122"/>
            </a:endParaRPr>
          </a:p>
        </p:txBody>
      </p:sp>
      <p:sp>
        <p:nvSpPr>
          <p:cNvPr id="48136" name="išľîḋé"/>
          <p:cNvSpPr txBox="1">
            <a:spLocks noChangeArrowheads="1"/>
          </p:cNvSpPr>
          <p:nvPr/>
        </p:nvSpPr>
        <p:spPr bwMode="auto">
          <a:xfrm flipH="1">
            <a:off x="1198393" y="1686424"/>
            <a:ext cx="783431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4530" indent="-22733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17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5989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61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33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05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77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49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None/>
            </a:pPr>
            <a:r>
              <a:rPr lang="zh-CN" altLang="en-US" sz="2400" b="1" dirty="0">
                <a:latin typeface="微软雅黑" panose="020B0503020204020204" pitchFamily="34" charset="-122"/>
                <a:ea typeface="微软雅黑" panose="020B0503020204020204" pitchFamily="34" charset="-122"/>
              </a:rPr>
              <a:t>基于</a:t>
            </a:r>
            <a:r>
              <a:rPr lang="en" sz="2400" b="1" dirty="0">
                <a:latin typeface="微软雅黑" panose="020B0503020204020204" pitchFamily="34" charset="-122"/>
                <a:ea typeface="微软雅黑" panose="020B0503020204020204" pitchFamily="34" charset="-122"/>
              </a:rPr>
              <a:t>NOMA</a:t>
            </a:r>
            <a:r>
              <a:rPr lang="zh-CN" altLang="en-US" sz="2400" b="1" dirty="0">
                <a:latin typeface="微软雅黑" panose="020B0503020204020204" pitchFamily="34" charset="-122"/>
                <a:ea typeface="微软雅黑" panose="020B0503020204020204" pitchFamily="34" charset="-122"/>
              </a:rPr>
              <a:t>的边缘协同计算动态任务调度策略研究</a:t>
            </a:r>
          </a:p>
          <a:p>
            <a:pPr>
              <a:lnSpc>
                <a:spcPct val="150000"/>
              </a:lnSpc>
              <a:spcBef>
                <a:spcPct val="0"/>
              </a:spcBef>
              <a:buNone/>
            </a:pPr>
            <a:endParaRPr lang="zh-CN" altLang="en-US" sz="2400" b="1" dirty="0">
              <a:latin typeface="微软雅黑" panose="020B0503020204020204" pitchFamily="34" charset="-122"/>
              <a:ea typeface="微软雅黑" panose="020B0503020204020204" pitchFamily="34" charset="-122"/>
            </a:endParaRPr>
          </a:p>
        </p:txBody>
      </p:sp>
      <p:sp>
        <p:nvSpPr>
          <p:cNvPr id="17" name="išľîḋé"/>
          <p:cNvSpPr txBox="1">
            <a:spLocks noChangeArrowheads="1"/>
          </p:cNvSpPr>
          <p:nvPr/>
        </p:nvSpPr>
        <p:spPr bwMode="auto">
          <a:xfrm flipH="1">
            <a:off x="1200150" y="2482097"/>
            <a:ext cx="7834312"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4530" indent="-22733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17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5989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61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33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05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77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49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None/>
            </a:pPr>
            <a:r>
              <a:rPr lang="zh-CN" altLang="en-US" sz="2400" b="1" dirty="0">
                <a:latin typeface="微软雅黑" panose="020B0503020204020204" pitchFamily="34" charset="-122"/>
                <a:ea typeface="微软雅黑" panose="020B0503020204020204" pitchFamily="34" charset="-122"/>
              </a:rPr>
              <a:t>无人机辅助的边缘协同计算智能任务调度策略研究</a:t>
            </a:r>
            <a:endParaRPr sz="2400" b="1"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DDA7C0F8-8CF3-3381-E570-4B9359CFF1CB}"/>
              </a:ext>
            </a:extLst>
          </p:cNvPr>
          <p:cNvGrpSpPr/>
          <p:nvPr/>
        </p:nvGrpSpPr>
        <p:grpSpPr>
          <a:xfrm>
            <a:off x="559327" y="3327009"/>
            <a:ext cx="7744169" cy="2977378"/>
            <a:chOff x="474663" y="3640276"/>
            <a:chExt cx="7744169" cy="2977378"/>
          </a:xfrm>
        </p:grpSpPr>
        <p:sp>
          <p:nvSpPr>
            <p:cNvPr id="4" name="文本框 3">
              <a:extLst>
                <a:ext uri="{FF2B5EF4-FFF2-40B4-BE49-F238E27FC236}">
                  <a16:creationId xmlns:a16="http://schemas.microsoft.com/office/drawing/2014/main" id="{AD5EAF4A-5840-4B27-06C4-0AB6802BB0B4}"/>
                </a:ext>
              </a:extLst>
            </p:cNvPr>
            <p:cNvSpPr txBox="1"/>
            <p:nvPr/>
          </p:nvSpPr>
          <p:spPr>
            <a:xfrm>
              <a:off x="559327" y="4488298"/>
              <a:ext cx="430887" cy="1309491"/>
            </a:xfrm>
            <a:prstGeom prst="rect">
              <a:avLst/>
            </a:prstGeom>
            <a:solidFill>
              <a:schemeClr val="accent5">
                <a:lumMod val="75000"/>
              </a:schemeClr>
            </a:solidFill>
          </p:spPr>
          <p:txBody>
            <a:bodyPr vert="eaVert" wrap="square" rtlCol="0">
              <a:spAutoFit/>
            </a:bodyPr>
            <a:lstStyle/>
            <a:p>
              <a:pPr algn="ctr"/>
              <a:r>
                <a:rPr lang="zh-CN" altLang="en-US" sz="1600" dirty="0">
                  <a:solidFill>
                    <a:schemeClr val="bg1"/>
                  </a:solidFill>
                  <a:latin typeface="宋体" panose="02010600030101010101" pitchFamily="2" charset="-122"/>
                  <a:ea typeface="宋体" panose="02010600030101010101" pitchFamily="2" charset="-122"/>
                </a:rPr>
                <a:t>理论模型</a:t>
              </a:r>
              <a:endParaRPr lang="zh-SG" altLang="en-US" sz="1600" dirty="0">
                <a:solidFill>
                  <a:schemeClr val="bg1"/>
                </a:solidFill>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A9AE4B4B-AF14-9027-E9F4-36B519E29019}"/>
                </a:ext>
              </a:extLst>
            </p:cNvPr>
            <p:cNvSpPr txBox="1"/>
            <p:nvPr/>
          </p:nvSpPr>
          <p:spPr>
            <a:xfrm>
              <a:off x="3695690" y="4502626"/>
              <a:ext cx="430887" cy="1309491"/>
            </a:xfrm>
            <a:prstGeom prst="rect">
              <a:avLst/>
            </a:prstGeom>
            <a:solidFill>
              <a:schemeClr val="accent5">
                <a:lumMod val="75000"/>
              </a:schemeClr>
            </a:solidFill>
          </p:spPr>
          <p:txBody>
            <a:bodyPr vert="eaVert" wrap="square" rtlCol="0">
              <a:spAutoFit/>
            </a:bodyPr>
            <a:lstStyle/>
            <a:p>
              <a:pPr algn="ctr"/>
              <a:r>
                <a:rPr lang="zh-CN" altLang="en-US" sz="1600" dirty="0">
                  <a:solidFill>
                    <a:schemeClr val="bg1"/>
                  </a:solidFill>
                  <a:latin typeface="宋体" panose="02010600030101010101" pitchFamily="2" charset="-122"/>
                  <a:ea typeface="宋体" panose="02010600030101010101" pitchFamily="2" charset="-122"/>
                </a:rPr>
                <a:t>技术实现</a:t>
              </a:r>
              <a:endParaRPr lang="zh-SG" altLang="en-US" sz="1600" dirty="0">
                <a:solidFill>
                  <a:schemeClr val="bg1"/>
                </a:solidFill>
                <a:latin typeface="宋体" panose="02010600030101010101" pitchFamily="2" charset="-122"/>
                <a:ea typeface="宋体" panose="02010600030101010101" pitchFamily="2" charset="-122"/>
              </a:endParaRPr>
            </a:p>
          </p:txBody>
        </p:sp>
        <p:sp>
          <p:nvSpPr>
            <p:cNvPr id="11" name="矩形 10">
              <a:extLst>
                <a:ext uri="{FF2B5EF4-FFF2-40B4-BE49-F238E27FC236}">
                  <a16:creationId xmlns:a16="http://schemas.microsoft.com/office/drawing/2014/main" id="{F5252B33-EDD7-3689-DE08-F9CC7C40E751}"/>
                </a:ext>
              </a:extLst>
            </p:cNvPr>
            <p:cNvSpPr/>
            <p:nvPr/>
          </p:nvSpPr>
          <p:spPr>
            <a:xfrm>
              <a:off x="474663" y="4050764"/>
              <a:ext cx="2492107" cy="2073243"/>
            </a:xfrm>
            <a:prstGeom prst="rect">
              <a:avLst/>
            </a:prstGeom>
            <a:noFill/>
            <a:ln w="254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12" name="文本框 11">
              <a:extLst>
                <a:ext uri="{FF2B5EF4-FFF2-40B4-BE49-F238E27FC236}">
                  <a16:creationId xmlns:a16="http://schemas.microsoft.com/office/drawing/2014/main" id="{44516EC6-5BF0-B50C-DE5F-97B6E8D905C4}"/>
                </a:ext>
              </a:extLst>
            </p:cNvPr>
            <p:cNvSpPr txBox="1"/>
            <p:nvPr/>
          </p:nvSpPr>
          <p:spPr>
            <a:xfrm>
              <a:off x="1091858" y="4421023"/>
              <a:ext cx="1775903"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斯塔克尔伯格博弈建模</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B377D788-8D28-369B-E2D6-97631C7F4BC4}"/>
                </a:ext>
              </a:extLst>
            </p:cNvPr>
            <p:cNvSpPr txBox="1"/>
            <p:nvPr/>
          </p:nvSpPr>
          <p:spPr>
            <a:xfrm>
              <a:off x="1091858" y="5003483"/>
              <a:ext cx="1753848"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协同随机优化建模</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2D65F667-D156-72B7-751F-A7F965FE8002}"/>
                </a:ext>
              </a:extLst>
            </p:cNvPr>
            <p:cNvSpPr txBox="1"/>
            <p:nvPr/>
          </p:nvSpPr>
          <p:spPr>
            <a:xfrm>
              <a:off x="1063890" y="5585943"/>
              <a:ext cx="1781816"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马尔可夫决策过程建模</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15" name="矩形 14">
              <a:extLst>
                <a:ext uri="{FF2B5EF4-FFF2-40B4-BE49-F238E27FC236}">
                  <a16:creationId xmlns:a16="http://schemas.microsoft.com/office/drawing/2014/main" id="{9C8CB946-26D6-E662-B980-80CCAE940143}"/>
                </a:ext>
              </a:extLst>
            </p:cNvPr>
            <p:cNvSpPr/>
            <p:nvPr/>
          </p:nvSpPr>
          <p:spPr>
            <a:xfrm>
              <a:off x="3583965" y="3640276"/>
              <a:ext cx="4634867" cy="2977378"/>
            </a:xfrm>
            <a:prstGeom prst="rect">
              <a:avLst/>
            </a:prstGeom>
            <a:noFill/>
            <a:ln w="254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18" name="文本框 17">
              <a:extLst>
                <a:ext uri="{FF2B5EF4-FFF2-40B4-BE49-F238E27FC236}">
                  <a16:creationId xmlns:a16="http://schemas.microsoft.com/office/drawing/2014/main" id="{077D9740-DE3E-721C-DF49-9BF818E64428}"/>
                </a:ext>
              </a:extLst>
            </p:cNvPr>
            <p:cNvSpPr txBox="1"/>
            <p:nvPr/>
          </p:nvSpPr>
          <p:spPr>
            <a:xfrm>
              <a:off x="4316126" y="3872968"/>
              <a:ext cx="1149855"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均衡性分析</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AAAF4FB2-E90F-1BEE-8488-B210B2A9597F}"/>
                </a:ext>
              </a:extLst>
            </p:cNvPr>
            <p:cNvSpPr txBox="1"/>
            <p:nvPr/>
          </p:nvSpPr>
          <p:spPr>
            <a:xfrm>
              <a:off x="4316126" y="4812050"/>
              <a:ext cx="1138031"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动静转化</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4FD2C8FC-221C-3F65-CC8A-9B1B3E3356F9}"/>
                </a:ext>
              </a:extLst>
            </p:cNvPr>
            <p:cNvSpPr txBox="1"/>
            <p:nvPr/>
          </p:nvSpPr>
          <p:spPr>
            <a:xfrm>
              <a:off x="4327352" y="5281416"/>
              <a:ext cx="1126805"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问题解耦</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9154AD65-4069-69F4-47EB-C2A87D9A1788}"/>
                </a:ext>
              </a:extLst>
            </p:cNvPr>
            <p:cNvSpPr txBox="1"/>
            <p:nvPr/>
          </p:nvSpPr>
          <p:spPr>
            <a:xfrm>
              <a:off x="4327950" y="4342334"/>
              <a:ext cx="1138031"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最佳响应思想</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22" name="文本框 21">
              <a:extLst>
                <a:ext uri="{FF2B5EF4-FFF2-40B4-BE49-F238E27FC236}">
                  <a16:creationId xmlns:a16="http://schemas.microsoft.com/office/drawing/2014/main" id="{77DCAACF-C3EC-3533-336F-F15FEF792A94}"/>
                </a:ext>
              </a:extLst>
            </p:cNvPr>
            <p:cNvSpPr txBox="1"/>
            <p:nvPr/>
          </p:nvSpPr>
          <p:spPr>
            <a:xfrm>
              <a:off x="4319285" y="5746009"/>
              <a:ext cx="1134872"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深度学习</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2D06B444-8651-37C2-909D-3AA03653AF34}"/>
                </a:ext>
              </a:extLst>
            </p:cNvPr>
            <p:cNvSpPr txBox="1"/>
            <p:nvPr/>
          </p:nvSpPr>
          <p:spPr>
            <a:xfrm>
              <a:off x="4327950" y="6174200"/>
              <a:ext cx="1126207"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强化学习</a:t>
              </a:r>
              <a:endParaRPr lang="zh-SG" altLang="en-US" sz="1200" b="1" dirty="0">
                <a:solidFill>
                  <a:schemeClr val="bg1"/>
                </a:solidFill>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4EB5BCBE-12A9-6FB0-8021-570EDD7B959A}"/>
                    </a:ext>
                  </a:extLst>
                </p:cNvPr>
                <p:cNvSpPr txBox="1"/>
                <p:nvPr/>
              </p:nvSpPr>
              <p:spPr>
                <a:xfrm>
                  <a:off x="4405426" y="4112129"/>
                  <a:ext cx="932507"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SG" altLang="en-US" sz="1600" b="1" smtClean="0">
                            <a:solidFill>
                              <a:schemeClr val="tx1"/>
                            </a:solidFill>
                            <a:latin typeface="Cambria Math" panose="02040503050406030204" pitchFamily="18" charset="0"/>
                          </a:rPr>
                          <m:t>+</m:t>
                        </m:r>
                      </m:oMath>
                    </m:oMathPara>
                  </a14:m>
                  <a:endParaRPr lang="zh-SG" altLang="en-US" sz="1600" b="1" dirty="0">
                    <a:solidFill>
                      <a:schemeClr val="tx1"/>
                    </a:solidFill>
                    <a:latin typeface="黑体" panose="02010609060101010101" pitchFamily="49" charset="-122"/>
                    <a:ea typeface="黑体" panose="02010609060101010101" pitchFamily="49" charset="-122"/>
                  </a:endParaRPr>
                </a:p>
              </p:txBody>
            </p:sp>
          </mc:Choice>
          <mc:Fallback xmlns="">
            <p:sp>
              <p:nvSpPr>
                <p:cNvPr id="24" name="文本框 23">
                  <a:extLst>
                    <a:ext uri="{FF2B5EF4-FFF2-40B4-BE49-F238E27FC236}">
                      <a16:creationId xmlns:a16="http://schemas.microsoft.com/office/drawing/2014/main" id="{4EB5BCBE-12A9-6FB0-8021-570EDD7B959A}"/>
                    </a:ext>
                  </a:extLst>
                </p:cNvPr>
                <p:cNvSpPr txBox="1">
                  <a:spLocks noRot="1" noChangeAspect="1" noMove="1" noResize="1" noEditPoints="1" noAdjustHandles="1" noChangeArrowheads="1" noChangeShapeType="1" noTextEdit="1"/>
                </p:cNvSpPr>
                <p:nvPr/>
              </p:nvSpPr>
              <p:spPr>
                <a:xfrm>
                  <a:off x="4405426" y="4112129"/>
                  <a:ext cx="932507" cy="246221"/>
                </a:xfrm>
                <a:prstGeom prst="rect">
                  <a:avLst/>
                </a:prstGeom>
                <a:blipFill>
                  <a:blip r:embed="rId3"/>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E9B9E5A-68FC-9A82-4E21-E07276C44A09}"/>
                    </a:ext>
                  </a:extLst>
                </p:cNvPr>
                <p:cNvSpPr txBox="1"/>
                <p:nvPr/>
              </p:nvSpPr>
              <p:spPr>
                <a:xfrm>
                  <a:off x="4416052" y="5034262"/>
                  <a:ext cx="932507"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SG" altLang="en-US" sz="1600" b="1" smtClean="0">
                            <a:solidFill>
                              <a:schemeClr val="tx1"/>
                            </a:solidFill>
                            <a:latin typeface="Cambria Math" panose="02040503050406030204" pitchFamily="18" charset="0"/>
                          </a:rPr>
                          <m:t>+</m:t>
                        </m:r>
                      </m:oMath>
                    </m:oMathPara>
                  </a14:m>
                  <a:endParaRPr lang="zh-SG" altLang="en-US" sz="1600" b="1" dirty="0">
                    <a:solidFill>
                      <a:schemeClr val="tx1"/>
                    </a:solidFill>
                    <a:latin typeface="黑体" panose="02010609060101010101" pitchFamily="49" charset="-122"/>
                    <a:ea typeface="黑体" panose="02010609060101010101" pitchFamily="49" charset="-122"/>
                  </a:endParaRPr>
                </a:p>
              </p:txBody>
            </p:sp>
          </mc:Choice>
          <mc:Fallback xmlns="">
            <p:sp>
              <p:nvSpPr>
                <p:cNvPr id="25" name="文本框 24">
                  <a:extLst>
                    <a:ext uri="{FF2B5EF4-FFF2-40B4-BE49-F238E27FC236}">
                      <a16:creationId xmlns:a16="http://schemas.microsoft.com/office/drawing/2014/main" id="{AE9B9E5A-68FC-9A82-4E21-E07276C44A09}"/>
                    </a:ext>
                  </a:extLst>
                </p:cNvPr>
                <p:cNvSpPr txBox="1">
                  <a:spLocks noRot="1" noChangeAspect="1" noMove="1" noResize="1" noEditPoints="1" noAdjustHandles="1" noChangeArrowheads="1" noChangeShapeType="1" noTextEdit="1"/>
                </p:cNvSpPr>
                <p:nvPr/>
              </p:nvSpPr>
              <p:spPr>
                <a:xfrm>
                  <a:off x="4416052" y="5034262"/>
                  <a:ext cx="932507" cy="246221"/>
                </a:xfrm>
                <a:prstGeom prst="rect">
                  <a:avLst/>
                </a:prstGeom>
                <a:blipFill>
                  <a:blip r:embed="rId4"/>
                  <a:stretch>
                    <a:fillRect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E955C46A-0DAE-AA0D-9D4F-165B103F8AC7}"/>
                    </a:ext>
                  </a:extLst>
                </p:cNvPr>
                <p:cNvSpPr txBox="1"/>
                <p:nvPr/>
              </p:nvSpPr>
              <p:spPr>
                <a:xfrm>
                  <a:off x="4416649" y="5961600"/>
                  <a:ext cx="932507"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SG" altLang="en-US" sz="1600" b="1" smtClean="0">
                            <a:solidFill>
                              <a:schemeClr val="tx1"/>
                            </a:solidFill>
                            <a:latin typeface="Cambria Math" panose="02040503050406030204" pitchFamily="18" charset="0"/>
                          </a:rPr>
                          <m:t>+</m:t>
                        </m:r>
                      </m:oMath>
                    </m:oMathPara>
                  </a14:m>
                  <a:endParaRPr lang="zh-SG" altLang="en-US" sz="1600" b="1" dirty="0">
                    <a:solidFill>
                      <a:schemeClr val="tx1"/>
                    </a:solidFill>
                    <a:latin typeface="黑体" panose="02010609060101010101" pitchFamily="49" charset="-122"/>
                    <a:ea typeface="黑体" panose="02010609060101010101" pitchFamily="49" charset="-122"/>
                  </a:endParaRPr>
                </a:p>
              </p:txBody>
            </p:sp>
          </mc:Choice>
          <mc:Fallback xmlns="">
            <p:sp>
              <p:nvSpPr>
                <p:cNvPr id="26" name="文本框 25">
                  <a:extLst>
                    <a:ext uri="{FF2B5EF4-FFF2-40B4-BE49-F238E27FC236}">
                      <a16:creationId xmlns:a16="http://schemas.microsoft.com/office/drawing/2014/main" id="{E955C46A-0DAE-AA0D-9D4F-165B103F8AC7}"/>
                    </a:ext>
                  </a:extLst>
                </p:cNvPr>
                <p:cNvSpPr txBox="1">
                  <a:spLocks noRot="1" noChangeAspect="1" noMove="1" noResize="1" noEditPoints="1" noAdjustHandles="1" noChangeArrowheads="1" noChangeShapeType="1" noTextEdit="1"/>
                </p:cNvSpPr>
                <p:nvPr/>
              </p:nvSpPr>
              <p:spPr>
                <a:xfrm>
                  <a:off x="4416649" y="5961600"/>
                  <a:ext cx="932507" cy="246221"/>
                </a:xfrm>
                <a:prstGeom prst="rect">
                  <a:avLst/>
                </a:prstGeom>
                <a:blipFill>
                  <a:blip r:embed="rId4"/>
                  <a:stretch>
                    <a:fillRect b="-9524"/>
                  </a:stretch>
                </a:blipFill>
              </p:spPr>
              <p:txBody>
                <a:bodyPr/>
                <a:lstStyle/>
                <a:p>
                  <a:r>
                    <a:rPr lang="zh-CN" altLang="en-US">
                      <a:noFill/>
                    </a:rPr>
                    <a:t> </a:t>
                  </a:r>
                </a:p>
              </p:txBody>
            </p:sp>
          </mc:Fallback>
        </mc:AlternateContent>
        <p:sp>
          <p:nvSpPr>
            <p:cNvPr id="27" name="箭头: 下 48">
              <a:extLst>
                <a:ext uri="{FF2B5EF4-FFF2-40B4-BE49-F238E27FC236}">
                  <a16:creationId xmlns:a16="http://schemas.microsoft.com/office/drawing/2014/main" id="{0D15883D-4C41-CDF7-39C4-B170D30F7CAD}"/>
                </a:ext>
              </a:extLst>
            </p:cNvPr>
            <p:cNvSpPr/>
            <p:nvPr/>
          </p:nvSpPr>
          <p:spPr>
            <a:xfrm rot="16200000">
              <a:off x="5619000" y="4090903"/>
              <a:ext cx="304269" cy="376697"/>
            </a:xfrm>
            <a:prstGeom prst="downArrow">
              <a:avLst>
                <a:gd name="adj1" fmla="val 3897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28" name="箭头: 下 48">
              <a:extLst>
                <a:ext uri="{FF2B5EF4-FFF2-40B4-BE49-F238E27FC236}">
                  <a16:creationId xmlns:a16="http://schemas.microsoft.com/office/drawing/2014/main" id="{8DC41D64-345A-5ABF-82B1-4898B9894B90}"/>
                </a:ext>
              </a:extLst>
            </p:cNvPr>
            <p:cNvSpPr/>
            <p:nvPr/>
          </p:nvSpPr>
          <p:spPr>
            <a:xfrm rot="16200000">
              <a:off x="5603385" y="4979395"/>
              <a:ext cx="304269" cy="376697"/>
            </a:xfrm>
            <a:prstGeom prst="downArrow">
              <a:avLst>
                <a:gd name="adj1" fmla="val 3897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29" name="箭头: 下 48">
              <a:extLst>
                <a:ext uri="{FF2B5EF4-FFF2-40B4-BE49-F238E27FC236}">
                  <a16:creationId xmlns:a16="http://schemas.microsoft.com/office/drawing/2014/main" id="{511AEA26-7C0B-653F-E0CD-6F141FD891C2}"/>
                </a:ext>
              </a:extLst>
            </p:cNvPr>
            <p:cNvSpPr/>
            <p:nvPr/>
          </p:nvSpPr>
          <p:spPr>
            <a:xfrm rot="16200000">
              <a:off x="5616630" y="5867889"/>
              <a:ext cx="304269" cy="376697"/>
            </a:xfrm>
            <a:prstGeom prst="downArrow">
              <a:avLst>
                <a:gd name="adj1" fmla="val 3897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30" name="文本框 29">
              <a:extLst>
                <a:ext uri="{FF2B5EF4-FFF2-40B4-BE49-F238E27FC236}">
                  <a16:creationId xmlns:a16="http://schemas.microsoft.com/office/drawing/2014/main" id="{D5C54432-EE55-BE78-7F8F-EE2D801EA8A7}"/>
                </a:ext>
              </a:extLst>
            </p:cNvPr>
            <p:cNvSpPr txBox="1"/>
            <p:nvPr/>
          </p:nvSpPr>
          <p:spPr>
            <a:xfrm>
              <a:off x="6190590" y="5904102"/>
              <a:ext cx="1897762" cy="307777"/>
            </a:xfrm>
            <a:prstGeom prst="rect">
              <a:avLst/>
            </a:prstGeom>
            <a:solidFill>
              <a:schemeClr val="accent2"/>
            </a:solidFill>
            <a:ln>
              <a:solidFill>
                <a:srgbClr val="FFFFFF"/>
              </a:solidFill>
            </a:ln>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智能协同优化算法</a:t>
              </a:r>
              <a:endParaRPr lang="zh-SG" altLang="en-US" sz="1400" b="1"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2472C5E6-118D-1C2F-D151-B7C6151DAF47}"/>
                </a:ext>
              </a:extLst>
            </p:cNvPr>
            <p:cNvSpPr txBox="1"/>
            <p:nvPr/>
          </p:nvSpPr>
          <p:spPr>
            <a:xfrm>
              <a:off x="6176334" y="5022134"/>
              <a:ext cx="1912018" cy="307777"/>
            </a:xfrm>
            <a:prstGeom prst="rect">
              <a:avLst/>
            </a:prstGeom>
            <a:solidFill>
              <a:schemeClr val="accent2"/>
            </a:solidFill>
            <a:ln>
              <a:solidFill>
                <a:srgbClr val="FFFFFF"/>
              </a:solidFill>
            </a:ln>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在线协同优化算法</a:t>
              </a:r>
              <a:endParaRPr lang="zh-SG" altLang="en-US" sz="1400" b="1" dirty="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35B42751-E590-EF87-E326-F3EBB845A775}"/>
                </a:ext>
              </a:extLst>
            </p:cNvPr>
            <p:cNvSpPr txBox="1"/>
            <p:nvPr/>
          </p:nvSpPr>
          <p:spPr>
            <a:xfrm>
              <a:off x="6167089" y="4110374"/>
              <a:ext cx="1921263" cy="307777"/>
            </a:xfrm>
            <a:prstGeom prst="rect">
              <a:avLst/>
            </a:prstGeom>
            <a:solidFill>
              <a:schemeClr val="accent2"/>
            </a:solidFill>
            <a:ln>
              <a:solidFill>
                <a:srgbClr val="FFFFFF"/>
              </a:solidFill>
            </a:ln>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分布式协同优化算法</a:t>
              </a:r>
              <a:endParaRPr lang="zh-SG" altLang="en-US" sz="1400" b="1" dirty="0">
                <a:latin typeface="宋体" panose="02010600030101010101" pitchFamily="2" charset="-122"/>
                <a:ea typeface="宋体" panose="02010600030101010101" pitchFamily="2" charset="-122"/>
              </a:endParaRPr>
            </a:p>
          </p:txBody>
        </p:sp>
        <p:sp>
          <p:nvSpPr>
            <p:cNvPr id="33" name="箭头: 下 27">
              <a:extLst>
                <a:ext uri="{FF2B5EF4-FFF2-40B4-BE49-F238E27FC236}">
                  <a16:creationId xmlns:a16="http://schemas.microsoft.com/office/drawing/2014/main" id="{0E1886E7-6760-F2CB-8C7E-479CB8BF216B}"/>
                </a:ext>
              </a:extLst>
            </p:cNvPr>
            <p:cNvSpPr/>
            <p:nvPr/>
          </p:nvSpPr>
          <p:spPr>
            <a:xfrm rot="16200000">
              <a:off x="3138302" y="4896747"/>
              <a:ext cx="304269" cy="481292"/>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grpSp>
    </p:spTree>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afterEffect">
                                  <p:stCondLst>
                                    <p:cond delay="0"/>
                                  </p:stCondLst>
                                  <p:childTnLst>
                                    <p:animClr clrSpc="rgb" dir="cw">
                                      <p:cBhvr override="childStyle">
                                        <p:cTn id="6" dur="500" fill="hold"/>
                                        <p:tgtEl>
                                          <p:spTgt spid="48136"/>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477314" y="2172832"/>
            <a:ext cx="3425606" cy="3514863"/>
          </a:xfrm>
          <a:prstGeom prst="roundRect">
            <a:avLst/>
          </a:prstGeom>
          <a:gradFill flip="none" rotWithShape="1">
            <a:gsLst>
              <a:gs pos="45000">
                <a:schemeClr val="bg1"/>
              </a:gs>
              <a:gs pos="100000">
                <a:schemeClr val="bg1">
                  <a:lumMod val="85000"/>
                </a:schemeClr>
              </a:gs>
            </a:gsLst>
            <a:lin ang="18000000" scaled="0"/>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cs typeface="+mn-ea"/>
              <a:sym typeface="+mn-lt"/>
            </a:endParaRPr>
          </a:p>
        </p:txBody>
      </p:sp>
      <p:sp>
        <p:nvSpPr>
          <p:cNvPr id="7" name="文本框 6"/>
          <p:cNvSpPr txBox="1">
            <a:spLocks noChangeArrowheads="1"/>
          </p:cNvSpPr>
          <p:nvPr/>
        </p:nvSpPr>
        <p:spPr bwMode="auto">
          <a:xfrm>
            <a:off x="603439" y="1054722"/>
            <a:ext cx="8178422"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pPr eaLnBrk="0" hangingPunct="0"/>
            <a:r>
              <a:rPr lang="zh-CN" altLang="en-US" sz="2800" b="1" dirty="0">
                <a:solidFill>
                  <a:srgbClr val="0070C0"/>
                </a:solidFill>
                <a:latin typeface="微软雅黑" panose="020B0503020204020204" pitchFamily="34" charset="-122"/>
                <a:ea typeface="微软雅黑" panose="020B0503020204020204" pitchFamily="34" charset="-122"/>
              </a:rPr>
              <a:t>基于</a:t>
            </a:r>
            <a:r>
              <a:rPr lang="en" altLang="zh-CN" sz="2800" b="1" dirty="0">
                <a:solidFill>
                  <a:srgbClr val="0070C0"/>
                </a:solidFill>
                <a:latin typeface="微软雅黑" panose="020B0503020204020204" pitchFamily="34" charset="-122"/>
                <a:ea typeface="微软雅黑" panose="020B0503020204020204" pitchFamily="34" charset="-122"/>
              </a:rPr>
              <a:t>NOMA</a:t>
            </a:r>
            <a:r>
              <a:rPr lang="zh-CN" altLang="en-US" sz="2800" b="1" dirty="0">
                <a:solidFill>
                  <a:srgbClr val="0070C0"/>
                </a:solidFill>
                <a:latin typeface="微软雅黑" panose="020B0503020204020204" pitchFamily="34" charset="-122"/>
                <a:ea typeface="微软雅黑" panose="020B0503020204020204" pitchFamily="34" charset="-122"/>
              </a:rPr>
              <a:t>的边缘协同计算动态任务调度策略研究</a:t>
            </a:r>
          </a:p>
        </p:txBody>
      </p:sp>
      <p:grpSp>
        <p:nvGrpSpPr>
          <p:cNvPr id="25604" name="组合 10"/>
          <p:cNvGrpSpPr/>
          <p:nvPr/>
        </p:nvGrpSpPr>
        <p:grpSpPr bwMode="auto">
          <a:xfrm>
            <a:off x="0" y="284480"/>
            <a:ext cx="1945640" cy="530225"/>
            <a:chOff x="0" y="284389"/>
            <a:chExt cx="1692275" cy="529772"/>
          </a:xfrm>
        </p:grpSpPr>
        <p:sp>
          <p:nvSpPr>
            <p:cNvPr id="12" name="矩形 11"/>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研究内容二</a:t>
              </a:r>
            </a:p>
          </p:txBody>
        </p:sp>
        <p:sp>
          <p:nvSpPr>
            <p:cNvPr id="13" name="矩形 12"/>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5611" name="文本框 1"/>
          <p:cNvSpPr txBox="1"/>
          <p:nvPr/>
        </p:nvSpPr>
        <p:spPr>
          <a:xfrm>
            <a:off x="1737570" y="5687696"/>
            <a:ext cx="2258695" cy="398780"/>
          </a:xfrm>
          <a:prstGeom prst="rect">
            <a:avLst/>
          </a:prstGeom>
          <a:noFill/>
          <a:ln w="9525">
            <a:noFill/>
          </a:ln>
        </p:spPr>
        <p:txBody>
          <a:bodyPr wrap="square" anchor="t">
            <a:spAutoFit/>
          </a:bodyPr>
          <a:lstStyle/>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场景图二</a:t>
            </a:r>
          </a:p>
        </p:txBody>
      </p:sp>
      <p:sp>
        <p:nvSpPr>
          <p:cNvPr id="52" name="TextBox 18"/>
          <p:cNvSpPr txBox="1"/>
          <p:nvPr/>
        </p:nvSpPr>
        <p:spPr>
          <a:xfrm>
            <a:off x="5545040" y="2560427"/>
            <a:ext cx="3357880" cy="1477328"/>
          </a:xfrm>
          <a:prstGeom prst="rect">
            <a:avLst/>
          </a:prstGeom>
          <a:noFill/>
        </p:spPr>
        <p:txBody>
          <a:bodyPr wrap="square" lIns="0" tIns="0" rIns="0" bIns="0" rtlCol="0">
            <a:spAutoFit/>
          </a:bodyPr>
          <a:lstStyle/>
          <a:p>
            <a:pPr marL="342900" indent="-342900">
              <a:buFont typeface="Wingdings" panose="05000000000000000000" charset="0"/>
              <a:buChar char="Ø"/>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mn-ea"/>
              </a:rPr>
              <a:t>应用</a:t>
            </a:r>
            <a:r>
              <a:rPr lang="zh-CN" altLang="en-US" sz="2400" b="1" dirty="0">
                <a:solidFill>
                  <a:srgbClr val="C00000"/>
                </a:solidFill>
                <a:latin typeface="微软雅黑" panose="020B0503020204020204" pitchFamily="34" charset="-122"/>
                <a:ea typeface="微软雅黑" panose="020B0503020204020204" pitchFamily="34" charset="-122"/>
                <a:sym typeface="+mn-ea"/>
              </a:rPr>
              <a:t>串行干扰消除技术</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mn-ea"/>
              </a:rPr>
              <a:t>进行解码，消除干扰。考虑</a:t>
            </a:r>
            <a:r>
              <a:rPr lang="zh-CN" altLang="en-US" sz="2400" b="1" dirty="0">
                <a:solidFill>
                  <a:srgbClr val="C00000"/>
                </a:solidFill>
                <a:latin typeface="微软雅黑" panose="020B0503020204020204" pitchFamily="34" charset="-122"/>
                <a:ea typeface="微软雅黑" panose="020B0503020204020204" pitchFamily="34" charset="-122"/>
                <a:sym typeface="+mn-ea"/>
              </a:rPr>
              <a:t>受限</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mn-ea"/>
              </a:rPr>
              <a:t>的通信与计算资源。</a:t>
            </a:r>
          </a:p>
        </p:txBody>
      </p:sp>
      <p:sp>
        <p:nvSpPr>
          <p:cNvPr id="53" name="TextBox 18"/>
          <p:cNvSpPr txBox="1"/>
          <p:nvPr/>
        </p:nvSpPr>
        <p:spPr>
          <a:xfrm>
            <a:off x="5545040" y="4308727"/>
            <a:ext cx="3357880" cy="1107996"/>
          </a:xfrm>
          <a:prstGeom prst="rect">
            <a:avLst/>
          </a:prstGeom>
          <a:noFill/>
        </p:spPr>
        <p:txBody>
          <a:bodyPr wrap="square" lIns="0" tIns="0" rIns="0" bIns="0" rtlCol="0">
            <a:spAutoFit/>
          </a:bodyPr>
          <a:lstStyle/>
          <a:p>
            <a:pPr marL="342900" indent="-342900">
              <a:buFont typeface="Wingdings" panose="05000000000000000000" charset="0"/>
              <a:buChar char="Ø"/>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mn-ea"/>
              </a:rPr>
              <a:t>目标：得到使</a:t>
            </a:r>
            <a:r>
              <a:rPr lang="zh-CN" altLang="en-US" sz="2400" b="1" dirty="0">
                <a:solidFill>
                  <a:srgbClr val="C00000"/>
                </a:solidFill>
                <a:latin typeface="微软雅黑" panose="020B0503020204020204" pitchFamily="34" charset="-122"/>
                <a:ea typeface="微软雅黑" panose="020B0503020204020204" pitchFamily="34" charset="-122"/>
                <a:sym typeface="+mn-ea"/>
              </a:rPr>
              <a:t>系统能耗最小</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mn-ea"/>
              </a:rPr>
              <a:t>的资源调度策略。</a:t>
            </a:r>
            <a:endParaRPr lang="zh-CN" altLang="en-US" sz="2400" b="1" dirty="0">
              <a:solidFill>
                <a:srgbClr val="FF0000"/>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2277110" y="318770"/>
            <a:ext cx="2057400"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 研究场景</a:t>
            </a:r>
          </a:p>
        </p:txBody>
      </p:sp>
      <p:pic>
        <p:nvPicPr>
          <p:cNvPr id="15" name="图片 14">
            <a:extLst>
              <a:ext uri="{FF2B5EF4-FFF2-40B4-BE49-F238E27FC236}">
                <a16:creationId xmlns:a16="http://schemas.microsoft.com/office/drawing/2014/main" id="{9B9E9DD5-0151-955D-188F-C5D82901A1DD}"/>
              </a:ext>
            </a:extLst>
          </p:cNvPr>
          <p:cNvPicPr>
            <a:picLocks noChangeAspect="1"/>
          </p:cNvPicPr>
          <p:nvPr/>
        </p:nvPicPr>
        <p:blipFill>
          <a:blip r:embed="rId3"/>
          <a:stretch>
            <a:fillRect/>
          </a:stretch>
        </p:blipFill>
        <p:spPr>
          <a:xfrm>
            <a:off x="158531" y="2660015"/>
            <a:ext cx="5195947" cy="2687730"/>
          </a:xfrm>
          <a:prstGeom prst="rect">
            <a:avLst/>
          </a:prstGeom>
        </p:spPr>
      </p:pic>
      <p:sp>
        <p:nvSpPr>
          <p:cNvPr id="16" name="矩形: 圆角 9">
            <a:extLst>
              <a:ext uri="{FF2B5EF4-FFF2-40B4-BE49-F238E27FC236}">
                <a16:creationId xmlns:a16="http://schemas.microsoft.com/office/drawing/2014/main" id="{8762E2F6-DED3-FE43-E5D1-A907C2826E17}"/>
              </a:ext>
            </a:extLst>
          </p:cNvPr>
          <p:cNvSpPr/>
          <p:nvPr/>
        </p:nvSpPr>
        <p:spPr>
          <a:xfrm>
            <a:off x="603439" y="1952766"/>
            <a:ext cx="1276494" cy="46166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分簇传输</a:t>
            </a:r>
          </a:p>
        </p:txBody>
      </p:sp>
      <p:sp>
        <p:nvSpPr>
          <p:cNvPr id="17" name="矩形: 圆角 9">
            <a:extLst>
              <a:ext uri="{FF2B5EF4-FFF2-40B4-BE49-F238E27FC236}">
                <a16:creationId xmlns:a16="http://schemas.microsoft.com/office/drawing/2014/main" id="{4B3108D1-9387-8709-15F0-53232E778967}"/>
              </a:ext>
            </a:extLst>
          </p:cNvPr>
          <p:cNvSpPr/>
          <p:nvPr/>
        </p:nvSpPr>
        <p:spPr>
          <a:xfrm>
            <a:off x="2158603" y="1952766"/>
            <a:ext cx="1195802" cy="461665"/>
          </a:xfrm>
          <a:prstGeom prst="roundRect">
            <a:avLst/>
          </a:prstGeom>
          <a:solidFill>
            <a:srgbClr val="0070C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组内干扰</a:t>
            </a:r>
          </a:p>
        </p:txBody>
      </p:sp>
      <p:sp>
        <p:nvSpPr>
          <p:cNvPr id="18" name="矩形: 圆角 9">
            <a:extLst>
              <a:ext uri="{FF2B5EF4-FFF2-40B4-BE49-F238E27FC236}">
                <a16:creationId xmlns:a16="http://schemas.microsoft.com/office/drawing/2014/main" id="{351001AE-9739-9EC0-DFBE-ACDE14E8FF45}"/>
              </a:ext>
            </a:extLst>
          </p:cNvPr>
          <p:cNvSpPr/>
          <p:nvPr/>
        </p:nvSpPr>
        <p:spPr>
          <a:xfrm>
            <a:off x="3633075" y="1952766"/>
            <a:ext cx="1276494" cy="461665"/>
          </a:xfrm>
          <a:prstGeom prst="roundRect">
            <a:avLst/>
          </a:prstGeom>
          <a:solidFill>
            <a:srgbClr val="00B05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组间干扰</a:t>
            </a:r>
          </a:p>
        </p:txBody>
      </p:sp>
    </p:spTree>
  </p:cSld>
  <p:clrMapOvr>
    <a:masterClrMapping/>
  </p:clrMapOvr>
  <mc:AlternateContent xmlns:mc="http://schemas.openxmlformats.org/markup-compatibility/2006" xmlns:p14="http://schemas.microsoft.com/office/powerpoint/2010/main">
    <mc:Choice Requires="p14">
      <p:transition spd="slow" p14:dur="2000">
        <p:cover dir="d"/>
      </p:transition>
    </mc:Choice>
    <mc:Fallback xmlns="">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25604"/>
                                        </p:tgtEl>
                                        <p:attrNameLst>
                                          <p:attrName>style.visibility</p:attrName>
                                        </p:attrNameLst>
                                      </p:cBhvr>
                                      <p:to>
                                        <p:strVal val="visible"/>
                                      </p:to>
                                    </p:set>
                                    <p:animEffect transition="in" filter="wipe(left)">
                                      <p:cBhvr>
                                        <p:cTn id="12" dur="500"/>
                                        <p:tgtEl>
                                          <p:spTgt spid="25604"/>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randombar(horizontal)">
                                      <p:cBhvr>
                                        <p:cTn id="20" dur="500"/>
                                        <p:tgtEl>
                                          <p:spTgt spid="15"/>
                                        </p:tgtEl>
                                      </p:cBhvr>
                                    </p:animEffect>
                                  </p:childTnLst>
                                </p:cTn>
                              </p:par>
                            </p:childTnLst>
                          </p:cTn>
                        </p:par>
                        <p:par>
                          <p:cTn id="21" fill="hold">
                            <p:stCondLst>
                              <p:cond delay="1500"/>
                            </p:stCondLst>
                            <p:childTnLst>
                              <p:par>
                                <p:cTn id="22" presetID="2" presetClass="entr" presetSubtype="4" fill="hold" grpId="0" nodeType="afterEffect">
                                  <p:stCondLst>
                                    <p:cond delay="0"/>
                                  </p:stCondLst>
                                  <p:childTnLst>
                                    <p:set>
                                      <p:cBhvr>
                                        <p:cTn id="23" dur="1" fill="hold">
                                          <p:stCondLst>
                                            <p:cond delay="0"/>
                                          </p:stCondLst>
                                        </p:cTn>
                                        <p:tgtEl>
                                          <p:spTgt spid="25611"/>
                                        </p:tgtEl>
                                        <p:attrNameLst>
                                          <p:attrName>style.visibility</p:attrName>
                                        </p:attrNameLst>
                                      </p:cBhvr>
                                      <p:to>
                                        <p:strVal val="visible"/>
                                      </p:to>
                                    </p:set>
                                    <p:anim calcmode="lin" valueType="num">
                                      <p:cBhvr additive="base">
                                        <p:cTn id="24" dur="500" fill="hold"/>
                                        <p:tgtEl>
                                          <p:spTgt spid="25611"/>
                                        </p:tgtEl>
                                        <p:attrNameLst>
                                          <p:attrName>ppt_x</p:attrName>
                                        </p:attrNameLst>
                                      </p:cBhvr>
                                      <p:tavLst>
                                        <p:tav tm="0">
                                          <p:val>
                                            <p:strVal val="#ppt_x"/>
                                          </p:val>
                                        </p:tav>
                                        <p:tav tm="100000">
                                          <p:val>
                                            <p:strVal val="#ppt_x"/>
                                          </p:val>
                                        </p:tav>
                                      </p:tavLst>
                                    </p:anim>
                                    <p:anim calcmode="lin" valueType="num">
                                      <p:cBhvr additive="base">
                                        <p:cTn id="25" dur="500" fill="hold"/>
                                        <p:tgtEl>
                                          <p:spTgt spid="25611"/>
                                        </p:tgtEl>
                                        <p:attrNameLst>
                                          <p:attrName>ppt_y</p:attrName>
                                        </p:attrNameLst>
                                      </p:cBhvr>
                                      <p:tavLst>
                                        <p:tav tm="0">
                                          <p:val>
                                            <p:strVal val="1+#ppt_h/2"/>
                                          </p:val>
                                        </p:tav>
                                        <p:tav tm="100000">
                                          <p:val>
                                            <p:strVal val="#ppt_y"/>
                                          </p:val>
                                        </p:tav>
                                      </p:tavLst>
                                    </p:anim>
                                  </p:childTnLst>
                                </p:cTn>
                              </p:par>
                              <p:par>
                                <p:cTn id="26" presetID="42" presetClass="entr" presetSubtype="0" fill="hold" grpId="0" nodeType="withEffect">
                                  <p:stCondLst>
                                    <p:cond delay="0"/>
                                  </p:stCondLst>
                                  <p:childTnLst>
                                    <p:set>
                                      <p:cBhvr>
                                        <p:cTn id="27" dur="500"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anim calcmode="lin" valueType="num">
                                      <p:cBhvr>
                                        <p:cTn id="29" dur="500" fill="hold"/>
                                        <p:tgtEl>
                                          <p:spTgt spid="16"/>
                                        </p:tgtEl>
                                        <p:attrNameLst>
                                          <p:attrName>ppt_x</p:attrName>
                                        </p:attrNameLst>
                                      </p:cBhvr>
                                      <p:tavLst>
                                        <p:tav tm="0">
                                          <p:val>
                                            <p:strVal val="#ppt_x"/>
                                          </p:val>
                                        </p:tav>
                                        <p:tav tm="100000">
                                          <p:val>
                                            <p:strVal val="#ppt_x"/>
                                          </p:val>
                                        </p:tav>
                                      </p:tavLst>
                                    </p:anim>
                                    <p:anim calcmode="lin" valueType="num">
                                      <p:cBhvr>
                                        <p:cTn id="30" dur="500" fill="hold"/>
                                        <p:tgtEl>
                                          <p:spTgt spid="1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500"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anim calcmode="lin" valueType="num">
                                      <p:cBhvr>
                                        <p:cTn id="34" dur="500" fill="hold"/>
                                        <p:tgtEl>
                                          <p:spTgt spid="17"/>
                                        </p:tgtEl>
                                        <p:attrNameLst>
                                          <p:attrName>ppt_x</p:attrName>
                                        </p:attrNameLst>
                                      </p:cBhvr>
                                      <p:tavLst>
                                        <p:tav tm="0">
                                          <p:val>
                                            <p:strVal val="#ppt_x"/>
                                          </p:val>
                                        </p:tav>
                                        <p:tav tm="100000">
                                          <p:val>
                                            <p:strVal val="#ppt_x"/>
                                          </p:val>
                                        </p:tav>
                                      </p:tavLst>
                                    </p:anim>
                                    <p:anim calcmode="lin" valueType="num">
                                      <p:cBhvr>
                                        <p:cTn id="35" dur="500" fill="hold"/>
                                        <p:tgtEl>
                                          <p:spTgt spid="1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anim calcmode="lin" valueType="num">
                                      <p:cBhvr>
                                        <p:cTn id="39" dur="500" fill="hold"/>
                                        <p:tgtEl>
                                          <p:spTgt spid="18"/>
                                        </p:tgtEl>
                                        <p:attrNameLst>
                                          <p:attrName>ppt_x</p:attrName>
                                        </p:attrNameLst>
                                      </p:cBhvr>
                                      <p:tavLst>
                                        <p:tav tm="0">
                                          <p:val>
                                            <p:strVal val="#ppt_x"/>
                                          </p:val>
                                        </p:tav>
                                        <p:tav tm="100000">
                                          <p:val>
                                            <p:strVal val="#ppt_x"/>
                                          </p:val>
                                        </p:tav>
                                      </p:tavLst>
                                    </p:anim>
                                    <p:anim calcmode="lin" valueType="num">
                                      <p:cBhvr>
                                        <p:cTn id="40" dur="500" fill="hold"/>
                                        <p:tgtEl>
                                          <p:spTgt spid="18"/>
                                        </p:tgtEl>
                                        <p:attrNameLst>
                                          <p:attrName>ppt_y</p:attrName>
                                        </p:attrNameLst>
                                      </p:cBhvr>
                                      <p:tavLst>
                                        <p:tav tm="0">
                                          <p:val>
                                            <p:strVal val="#ppt_y+.1"/>
                                          </p:val>
                                        </p:tav>
                                        <p:tav tm="100000">
                                          <p:val>
                                            <p:strVal val="#ppt_y"/>
                                          </p:val>
                                        </p:tav>
                                      </p:tavLst>
                                    </p:anim>
                                  </p:childTnLst>
                                </p:cTn>
                              </p:par>
                            </p:childTnLst>
                          </p:cTn>
                        </p:par>
                        <p:par>
                          <p:cTn id="41" fill="hold">
                            <p:stCondLst>
                              <p:cond delay="2000"/>
                            </p:stCondLst>
                            <p:childTnLst>
                              <p:par>
                                <p:cTn id="42" presetID="2" presetClass="entr" presetSubtype="2" fill="hold" grpId="0" nodeType="afterEffect">
                                  <p:stCondLst>
                                    <p:cond delay="0"/>
                                  </p:stCondLst>
                                  <p:childTnLst>
                                    <p:set>
                                      <p:cBhvr>
                                        <p:cTn id="43" dur="1" fill="hold">
                                          <p:stCondLst>
                                            <p:cond delay="0"/>
                                          </p:stCondLst>
                                        </p:cTn>
                                        <p:tgtEl>
                                          <p:spTgt spid="49"/>
                                        </p:tgtEl>
                                        <p:attrNameLst>
                                          <p:attrName>style.visibility</p:attrName>
                                        </p:attrNameLst>
                                      </p:cBhvr>
                                      <p:to>
                                        <p:strVal val="visible"/>
                                      </p:to>
                                    </p:set>
                                    <p:anim calcmode="lin" valueType="num">
                                      <p:cBhvr additive="base">
                                        <p:cTn id="44" dur="500" fill="hold"/>
                                        <p:tgtEl>
                                          <p:spTgt spid="49"/>
                                        </p:tgtEl>
                                        <p:attrNameLst>
                                          <p:attrName>ppt_x</p:attrName>
                                        </p:attrNameLst>
                                      </p:cBhvr>
                                      <p:tavLst>
                                        <p:tav tm="0">
                                          <p:val>
                                            <p:strVal val="1+#ppt_w/2"/>
                                          </p:val>
                                        </p:tav>
                                        <p:tav tm="100000">
                                          <p:val>
                                            <p:strVal val="#ppt_x"/>
                                          </p:val>
                                        </p:tav>
                                      </p:tavLst>
                                    </p:anim>
                                    <p:anim calcmode="lin" valueType="num">
                                      <p:cBhvr additive="base">
                                        <p:cTn id="45" dur="500" fill="hold"/>
                                        <p:tgtEl>
                                          <p:spTgt spid="49"/>
                                        </p:tgtEl>
                                        <p:attrNameLst>
                                          <p:attrName>ppt_y</p:attrName>
                                        </p:attrNameLst>
                                      </p:cBhvr>
                                      <p:tavLst>
                                        <p:tav tm="0">
                                          <p:val>
                                            <p:strVal val="#ppt_y"/>
                                          </p:val>
                                        </p:tav>
                                        <p:tav tm="100000">
                                          <p:val>
                                            <p:strVal val="#ppt_y"/>
                                          </p:val>
                                        </p:tav>
                                      </p:tavLst>
                                    </p:anim>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52">
                                            <p:txEl>
                                              <p:pRg st="0" end="0"/>
                                            </p:txEl>
                                          </p:spTgt>
                                        </p:tgtEl>
                                        <p:attrNameLst>
                                          <p:attrName>style.visibility</p:attrName>
                                        </p:attrNameLst>
                                      </p:cBhvr>
                                      <p:to>
                                        <p:strVal val="visible"/>
                                      </p:to>
                                    </p:set>
                                    <p:animEffect transition="in" filter="fade">
                                      <p:cBhvr>
                                        <p:cTn id="49" dur="500"/>
                                        <p:tgtEl>
                                          <p:spTgt spid="52">
                                            <p:txEl>
                                              <p:pRg st="0" end="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53">
                                            <p:txEl>
                                              <p:pRg st="0" end="0"/>
                                            </p:txEl>
                                          </p:spTgt>
                                        </p:tgtEl>
                                        <p:attrNameLst>
                                          <p:attrName>style.visibility</p:attrName>
                                        </p:attrNameLst>
                                      </p:cBhvr>
                                      <p:to>
                                        <p:strVal val="visible"/>
                                      </p:to>
                                    </p:set>
                                    <p:animEffect transition="in" filter="fade">
                                      <p:cBhvr>
                                        <p:cTn id="52" dur="500"/>
                                        <p:tgtEl>
                                          <p:spTgt spid="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7" grpId="0" bldLvl="0" animBg="1"/>
      <p:bldP spid="25611" grpId="0"/>
      <p:bldP spid="8" grpId="0"/>
      <p:bldP spid="16" grpId="0" bldLvl="0" animBg="1"/>
      <p:bldP spid="17" grpId="0" bldLvl="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7"/>
          <p:cNvSpPr txBox="1"/>
          <p:nvPr/>
        </p:nvSpPr>
        <p:spPr>
          <a:xfrm>
            <a:off x="2280920" y="605790"/>
            <a:ext cx="2057400" cy="521970"/>
          </a:xfrm>
          <a:prstGeom prst="rect">
            <a:avLst/>
          </a:prstGeom>
          <a:noFill/>
        </p:spPr>
        <p:txBody>
          <a:bodyPr wrap="square" rtlCol="0">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 系统模型</a:t>
            </a:r>
          </a:p>
        </p:txBody>
      </p:sp>
      <p:grpSp>
        <p:nvGrpSpPr>
          <p:cNvPr id="8" name="组合 7"/>
          <p:cNvGrpSpPr/>
          <p:nvPr/>
        </p:nvGrpSpPr>
        <p:grpSpPr bwMode="auto">
          <a:xfrm>
            <a:off x="13335" y="571500"/>
            <a:ext cx="2070735" cy="530225"/>
            <a:chOff x="0" y="284389"/>
            <a:chExt cx="1692275" cy="529772"/>
          </a:xfrm>
        </p:grpSpPr>
        <p:sp>
          <p:nvSpPr>
            <p:cNvPr id="9" name="矩形 8"/>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研究内容二</a:t>
              </a:r>
            </a:p>
          </p:txBody>
        </p:sp>
        <p:sp>
          <p:nvSpPr>
            <p:cNvPr id="10" name="矩形 9"/>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7" name="矩形 16"/>
          <p:cNvSpPr/>
          <p:nvPr/>
        </p:nvSpPr>
        <p:spPr>
          <a:xfrm>
            <a:off x="354942" y="1308456"/>
            <a:ext cx="2031325" cy="461665"/>
          </a:xfrm>
          <a:prstGeom prst="rect">
            <a:avLst/>
          </a:prstGeom>
        </p:spPr>
        <p:txBody>
          <a:bodyPr wrap="none">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本地计算能耗</a:t>
            </a:r>
          </a:p>
        </p:txBody>
      </p:sp>
      <p:sp>
        <p:nvSpPr>
          <p:cNvPr id="18" name="矩形 17"/>
          <p:cNvSpPr/>
          <p:nvPr/>
        </p:nvSpPr>
        <p:spPr>
          <a:xfrm>
            <a:off x="3359466" y="1313248"/>
            <a:ext cx="2646878" cy="461665"/>
          </a:xfrm>
          <a:prstGeom prst="rect">
            <a:avLst/>
          </a:prstGeom>
        </p:spPr>
        <p:txBody>
          <a:bodyPr wrap="none">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任务队列更新公式</a:t>
            </a:r>
          </a:p>
        </p:txBody>
      </p:sp>
      <p:sp>
        <p:nvSpPr>
          <p:cNvPr id="21" name="矩形 20"/>
          <p:cNvSpPr/>
          <p:nvPr/>
        </p:nvSpPr>
        <p:spPr>
          <a:xfrm>
            <a:off x="354942" y="2352282"/>
            <a:ext cx="2031325" cy="461665"/>
          </a:xfrm>
          <a:prstGeom prst="rect">
            <a:avLst/>
          </a:prstGeom>
        </p:spPr>
        <p:txBody>
          <a:bodyPr wrap="none">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传输传输速率</a:t>
            </a:r>
          </a:p>
        </p:txBody>
      </p:sp>
      <p:sp>
        <p:nvSpPr>
          <p:cNvPr id="3" name="矩形 2">
            <a:extLst>
              <a:ext uri="{FF2B5EF4-FFF2-40B4-BE49-F238E27FC236}">
                <a16:creationId xmlns:a16="http://schemas.microsoft.com/office/drawing/2014/main" id="{8C8C1563-3725-064A-AD3F-293FF8BF08C6}"/>
              </a:ext>
            </a:extLst>
          </p:cNvPr>
          <p:cNvSpPr/>
          <p:nvPr/>
        </p:nvSpPr>
        <p:spPr>
          <a:xfrm>
            <a:off x="362107" y="5454514"/>
            <a:ext cx="2339102" cy="461665"/>
          </a:xfrm>
          <a:prstGeom prst="rect">
            <a:avLst/>
          </a:prstGeom>
        </p:spPr>
        <p:txBody>
          <a:bodyPr wrap="none">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服务器计算能耗</a:t>
            </a:r>
          </a:p>
        </p:txBody>
      </p:sp>
      <p:sp>
        <p:nvSpPr>
          <p:cNvPr id="5" name="矩形 4">
            <a:extLst>
              <a:ext uri="{FF2B5EF4-FFF2-40B4-BE49-F238E27FC236}">
                <a16:creationId xmlns:a16="http://schemas.microsoft.com/office/drawing/2014/main" id="{560C3D42-10D5-667A-D1B4-840BE4356348}"/>
              </a:ext>
            </a:extLst>
          </p:cNvPr>
          <p:cNvSpPr/>
          <p:nvPr/>
        </p:nvSpPr>
        <p:spPr>
          <a:xfrm>
            <a:off x="403960" y="4238953"/>
            <a:ext cx="2031325" cy="461665"/>
          </a:xfrm>
          <a:prstGeom prst="rect">
            <a:avLst/>
          </a:prstGeom>
        </p:spPr>
        <p:txBody>
          <a:bodyPr wrap="none">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卸载传输能耗</a:t>
            </a:r>
          </a:p>
        </p:txBody>
      </p:sp>
      <p:grpSp>
        <p:nvGrpSpPr>
          <p:cNvPr id="6" name="组合 5">
            <a:extLst>
              <a:ext uri="{FF2B5EF4-FFF2-40B4-BE49-F238E27FC236}">
                <a16:creationId xmlns:a16="http://schemas.microsoft.com/office/drawing/2014/main" id="{FE948C75-2E12-55E1-90A8-666BF058EBF6}"/>
              </a:ext>
            </a:extLst>
          </p:cNvPr>
          <p:cNvGrpSpPr/>
          <p:nvPr/>
        </p:nvGrpSpPr>
        <p:grpSpPr>
          <a:xfrm>
            <a:off x="403960" y="2878761"/>
            <a:ext cx="3360219" cy="1182011"/>
            <a:chOff x="403960" y="2878761"/>
            <a:chExt cx="3360219" cy="1182011"/>
          </a:xfrm>
        </p:grpSpPr>
        <p:pic>
          <p:nvPicPr>
            <p:cNvPr id="13" name="图片 12">
              <a:extLst>
                <a:ext uri="{FF2B5EF4-FFF2-40B4-BE49-F238E27FC236}">
                  <a16:creationId xmlns:a16="http://schemas.microsoft.com/office/drawing/2014/main" id="{D67FBD5A-00A8-99E5-8B6D-A770447C6DB0}"/>
                </a:ext>
              </a:extLst>
            </p:cNvPr>
            <p:cNvPicPr>
              <a:picLocks noChangeAspect="1"/>
            </p:cNvPicPr>
            <p:nvPr/>
          </p:nvPicPr>
          <p:blipFill>
            <a:blip r:embed="rId3"/>
            <a:stretch>
              <a:fillRect/>
            </a:stretch>
          </p:blipFill>
          <p:spPr>
            <a:xfrm>
              <a:off x="403960" y="3389371"/>
              <a:ext cx="3360219" cy="671401"/>
            </a:xfrm>
            <a:prstGeom prst="rect">
              <a:avLst/>
            </a:prstGeom>
          </p:spPr>
        </p:pic>
        <p:pic>
          <p:nvPicPr>
            <p:cNvPr id="14" name="图片 13">
              <a:extLst>
                <a:ext uri="{FF2B5EF4-FFF2-40B4-BE49-F238E27FC236}">
                  <a16:creationId xmlns:a16="http://schemas.microsoft.com/office/drawing/2014/main" id="{C2760BCA-5972-9805-D36C-2D09719FE3FB}"/>
                </a:ext>
              </a:extLst>
            </p:cNvPr>
            <p:cNvPicPr>
              <a:picLocks noChangeAspect="1"/>
            </p:cNvPicPr>
            <p:nvPr/>
          </p:nvPicPr>
          <p:blipFill>
            <a:blip r:embed="rId4"/>
            <a:stretch>
              <a:fillRect/>
            </a:stretch>
          </p:blipFill>
          <p:spPr>
            <a:xfrm>
              <a:off x="478290" y="2878761"/>
              <a:ext cx="2799900" cy="535448"/>
            </a:xfrm>
            <a:prstGeom prst="rect">
              <a:avLst/>
            </a:prstGeom>
          </p:spPr>
        </p:pic>
      </p:grpSp>
      <p:pic>
        <p:nvPicPr>
          <p:cNvPr id="15" name="图片 14">
            <a:extLst>
              <a:ext uri="{FF2B5EF4-FFF2-40B4-BE49-F238E27FC236}">
                <a16:creationId xmlns:a16="http://schemas.microsoft.com/office/drawing/2014/main" id="{32BC4DB2-B7B8-C36F-98DE-AEDEFC961206}"/>
              </a:ext>
            </a:extLst>
          </p:cNvPr>
          <p:cNvPicPr>
            <a:picLocks noChangeAspect="1"/>
          </p:cNvPicPr>
          <p:nvPr/>
        </p:nvPicPr>
        <p:blipFill>
          <a:blip r:embed="rId5"/>
          <a:stretch>
            <a:fillRect/>
          </a:stretch>
        </p:blipFill>
        <p:spPr>
          <a:xfrm>
            <a:off x="509720" y="1683396"/>
            <a:ext cx="2351175" cy="524779"/>
          </a:xfrm>
          <a:prstGeom prst="rect">
            <a:avLst/>
          </a:prstGeom>
        </p:spPr>
      </p:pic>
      <p:pic>
        <p:nvPicPr>
          <p:cNvPr id="19" name="图片 18">
            <a:extLst>
              <a:ext uri="{FF2B5EF4-FFF2-40B4-BE49-F238E27FC236}">
                <a16:creationId xmlns:a16="http://schemas.microsoft.com/office/drawing/2014/main" id="{B0C3B6C2-4F4B-A020-435D-1100098B01F2}"/>
              </a:ext>
            </a:extLst>
          </p:cNvPr>
          <p:cNvPicPr>
            <a:picLocks noChangeAspect="1"/>
          </p:cNvPicPr>
          <p:nvPr/>
        </p:nvPicPr>
        <p:blipFill>
          <a:blip r:embed="rId6"/>
          <a:stretch>
            <a:fillRect/>
          </a:stretch>
        </p:blipFill>
        <p:spPr>
          <a:xfrm>
            <a:off x="500569" y="4636196"/>
            <a:ext cx="2666720" cy="704559"/>
          </a:xfrm>
          <a:prstGeom prst="rect">
            <a:avLst/>
          </a:prstGeom>
        </p:spPr>
      </p:pic>
      <p:pic>
        <p:nvPicPr>
          <p:cNvPr id="22" name="图片 21">
            <a:extLst>
              <a:ext uri="{FF2B5EF4-FFF2-40B4-BE49-F238E27FC236}">
                <a16:creationId xmlns:a16="http://schemas.microsoft.com/office/drawing/2014/main" id="{0644A400-A92A-0674-61A2-91DFE7DE9A68}"/>
              </a:ext>
            </a:extLst>
          </p:cNvPr>
          <p:cNvPicPr>
            <a:picLocks noChangeAspect="1"/>
          </p:cNvPicPr>
          <p:nvPr/>
        </p:nvPicPr>
        <p:blipFill>
          <a:blip r:embed="rId7"/>
          <a:stretch>
            <a:fillRect/>
          </a:stretch>
        </p:blipFill>
        <p:spPr>
          <a:xfrm>
            <a:off x="500569" y="5953631"/>
            <a:ext cx="1934716" cy="396267"/>
          </a:xfrm>
          <a:prstGeom prst="rect">
            <a:avLst/>
          </a:prstGeom>
        </p:spPr>
      </p:pic>
      <p:grpSp>
        <p:nvGrpSpPr>
          <p:cNvPr id="48" name="组合 47">
            <a:extLst>
              <a:ext uri="{FF2B5EF4-FFF2-40B4-BE49-F238E27FC236}">
                <a16:creationId xmlns:a16="http://schemas.microsoft.com/office/drawing/2014/main" id="{15729C97-2EEF-4E09-1210-1D1E1C376387}"/>
              </a:ext>
            </a:extLst>
          </p:cNvPr>
          <p:cNvGrpSpPr/>
          <p:nvPr/>
        </p:nvGrpSpPr>
        <p:grpSpPr>
          <a:xfrm>
            <a:off x="3478492" y="2312141"/>
            <a:ext cx="5380022" cy="1221947"/>
            <a:chOff x="3512744" y="1797315"/>
            <a:chExt cx="5380022" cy="1221947"/>
          </a:xfrm>
        </p:grpSpPr>
        <p:pic>
          <p:nvPicPr>
            <p:cNvPr id="28" name="图片 27">
              <a:extLst>
                <a:ext uri="{FF2B5EF4-FFF2-40B4-BE49-F238E27FC236}">
                  <a16:creationId xmlns:a16="http://schemas.microsoft.com/office/drawing/2014/main" id="{3A9EC44D-E22F-C35A-3860-E90AF0233CEE}"/>
                </a:ext>
              </a:extLst>
            </p:cNvPr>
            <p:cNvPicPr>
              <a:picLocks noChangeAspect="1"/>
            </p:cNvPicPr>
            <p:nvPr/>
          </p:nvPicPr>
          <p:blipFill>
            <a:blip r:embed="rId8"/>
            <a:stretch>
              <a:fillRect/>
            </a:stretch>
          </p:blipFill>
          <p:spPr>
            <a:xfrm>
              <a:off x="3512744" y="1797315"/>
              <a:ext cx="5380022" cy="353812"/>
            </a:xfrm>
            <a:prstGeom prst="rect">
              <a:avLst/>
            </a:prstGeom>
          </p:spPr>
        </p:pic>
        <p:pic>
          <p:nvPicPr>
            <p:cNvPr id="29" name="图片 28">
              <a:extLst>
                <a:ext uri="{FF2B5EF4-FFF2-40B4-BE49-F238E27FC236}">
                  <a16:creationId xmlns:a16="http://schemas.microsoft.com/office/drawing/2014/main" id="{86CD504D-CC7F-A935-F83C-198E681FB091}"/>
                </a:ext>
              </a:extLst>
            </p:cNvPr>
            <p:cNvPicPr>
              <a:picLocks noChangeAspect="1"/>
            </p:cNvPicPr>
            <p:nvPr/>
          </p:nvPicPr>
          <p:blipFill>
            <a:blip r:embed="rId9"/>
            <a:stretch>
              <a:fillRect/>
            </a:stretch>
          </p:blipFill>
          <p:spPr>
            <a:xfrm>
              <a:off x="3512744" y="2280053"/>
              <a:ext cx="4838992" cy="315660"/>
            </a:xfrm>
            <a:prstGeom prst="rect">
              <a:avLst/>
            </a:prstGeom>
          </p:spPr>
        </p:pic>
        <p:pic>
          <p:nvPicPr>
            <p:cNvPr id="30" name="图片 29">
              <a:extLst>
                <a:ext uri="{FF2B5EF4-FFF2-40B4-BE49-F238E27FC236}">
                  <a16:creationId xmlns:a16="http://schemas.microsoft.com/office/drawing/2014/main" id="{BD5C61A3-E4D0-16F2-40B1-87DF3E120653}"/>
                </a:ext>
              </a:extLst>
            </p:cNvPr>
            <p:cNvPicPr>
              <a:picLocks noChangeAspect="1"/>
            </p:cNvPicPr>
            <p:nvPr/>
          </p:nvPicPr>
          <p:blipFill>
            <a:blip r:embed="rId10"/>
            <a:stretch>
              <a:fillRect/>
            </a:stretch>
          </p:blipFill>
          <p:spPr>
            <a:xfrm>
              <a:off x="3512744" y="2703602"/>
              <a:ext cx="4408483" cy="315660"/>
            </a:xfrm>
            <a:prstGeom prst="rect">
              <a:avLst/>
            </a:prstGeom>
          </p:spPr>
        </p:pic>
      </p:grpSp>
      <p:grpSp>
        <p:nvGrpSpPr>
          <p:cNvPr id="47" name="组合 46">
            <a:extLst>
              <a:ext uri="{FF2B5EF4-FFF2-40B4-BE49-F238E27FC236}">
                <a16:creationId xmlns:a16="http://schemas.microsoft.com/office/drawing/2014/main" id="{A842FD56-E301-BB81-8E9C-3C53CD74C028}"/>
              </a:ext>
            </a:extLst>
          </p:cNvPr>
          <p:cNvGrpSpPr/>
          <p:nvPr/>
        </p:nvGrpSpPr>
        <p:grpSpPr>
          <a:xfrm>
            <a:off x="3439798" y="1831295"/>
            <a:ext cx="4801834" cy="392501"/>
            <a:chOff x="3738562" y="3408096"/>
            <a:chExt cx="4801834" cy="392501"/>
          </a:xfrm>
        </p:grpSpPr>
        <p:sp>
          <p:nvSpPr>
            <p:cNvPr id="43" name="矩形: 圆角 21">
              <a:extLst>
                <a:ext uri="{FF2B5EF4-FFF2-40B4-BE49-F238E27FC236}">
                  <a16:creationId xmlns:a16="http://schemas.microsoft.com/office/drawing/2014/main" id="{928D1ECE-EDDB-6F8C-16DC-5A48011F5677}"/>
                </a:ext>
              </a:extLst>
            </p:cNvPr>
            <p:cNvSpPr/>
            <p:nvPr/>
          </p:nvSpPr>
          <p:spPr>
            <a:xfrm>
              <a:off x="3738562" y="3422038"/>
              <a:ext cx="1628597" cy="3785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本地计算队列</a:t>
              </a:r>
            </a:p>
          </p:txBody>
        </p:sp>
        <p:sp>
          <p:nvSpPr>
            <p:cNvPr id="45" name="矩形: 圆角 21">
              <a:extLst>
                <a:ext uri="{FF2B5EF4-FFF2-40B4-BE49-F238E27FC236}">
                  <a16:creationId xmlns:a16="http://schemas.microsoft.com/office/drawing/2014/main" id="{1993D6FA-6BBC-1CC1-E3F5-3D88C2FC8C86}"/>
                </a:ext>
              </a:extLst>
            </p:cNvPr>
            <p:cNvSpPr/>
            <p:nvPr/>
          </p:nvSpPr>
          <p:spPr>
            <a:xfrm>
              <a:off x="6711114" y="3412226"/>
              <a:ext cx="1829282" cy="3785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服务器计算队列</a:t>
              </a:r>
            </a:p>
          </p:txBody>
        </p:sp>
        <p:sp>
          <p:nvSpPr>
            <p:cNvPr id="46" name="矩形: 圆角 21">
              <a:extLst>
                <a:ext uri="{FF2B5EF4-FFF2-40B4-BE49-F238E27FC236}">
                  <a16:creationId xmlns:a16="http://schemas.microsoft.com/office/drawing/2014/main" id="{5A58D383-505B-9617-CF7F-6977885332B3}"/>
                </a:ext>
              </a:extLst>
            </p:cNvPr>
            <p:cNvSpPr/>
            <p:nvPr/>
          </p:nvSpPr>
          <p:spPr>
            <a:xfrm>
              <a:off x="5461900" y="3408096"/>
              <a:ext cx="1169887" cy="3785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卸载队列</a:t>
              </a:r>
            </a:p>
          </p:txBody>
        </p:sp>
      </p:grpSp>
      <p:grpSp>
        <p:nvGrpSpPr>
          <p:cNvPr id="4" name="组合 3">
            <a:extLst>
              <a:ext uri="{FF2B5EF4-FFF2-40B4-BE49-F238E27FC236}">
                <a16:creationId xmlns:a16="http://schemas.microsoft.com/office/drawing/2014/main" id="{99E0403B-3F97-BE1A-9BB6-03C981831CC5}"/>
              </a:ext>
            </a:extLst>
          </p:cNvPr>
          <p:cNvGrpSpPr/>
          <p:nvPr/>
        </p:nvGrpSpPr>
        <p:grpSpPr>
          <a:xfrm>
            <a:off x="4151775" y="3637689"/>
            <a:ext cx="3859068" cy="2647822"/>
            <a:chOff x="4151775" y="3637689"/>
            <a:chExt cx="3859068" cy="2647822"/>
          </a:xfrm>
        </p:grpSpPr>
        <p:sp>
          <p:nvSpPr>
            <p:cNvPr id="34" name="文本框 33"/>
            <p:cNvSpPr txBox="1"/>
            <p:nvPr/>
          </p:nvSpPr>
          <p:spPr>
            <a:xfrm>
              <a:off x="4151775" y="3637689"/>
              <a:ext cx="1460000"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决策变量</a:t>
              </a:r>
            </a:p>
          </p:txBody>
        </p:sp>
        <p:pic>
          <p:nvPicPr>
            <p:cNvPr id="35" name="图片 34">
              <a:extLst>
                <a:ext uri="{FF2B5EF4-FFF2-40B4-BE49-F238E27FC236}">
                  <a16:creationId xmlns:a16="http://schemas.microsoft.com/office/drawing/2014/main" id="{36829DA0-54DC-0CAE-B234-2B17EA456B25}"/>
                </a:ext>
              </a:extLst>
            </p:cNvPr>
            <p:cNvPicPr>
              <a:picLocks noChangeAspect="1"/>
            </p:cNvPicPr>
            <p:nvPr/>
          </p:nvPicPr>
          <p:blipFill>
            <a:blip r:embed="rId11"/>
            <a:stretch>
              <a:fillRect/>
            </a:stretch>
          </p:blipFill>
          <p:spPr>
            <a:xfrm>
              <a:off x="4254995" y="4069338"/>
              <a:ext cx="3497433" cy="311768"/>
            </a:xfrm>
            <a:prstGeom prst="rect">
              <a:avLst/>
            </a:prstGeom>
          </p:spPr>
        </p:pic>
        <p:pic>
          <p:nvPicPr>
            <p:cNvPr id="37" name="图片 36">
              <a:extLst>
                <a:ext uri="{FF2B5EF4-FFF2-40B4-BE49-F238E27FC236}">
                  <a16:creationId xmlns:a16="http://schemas.microsoft.com/office/drawing/2014/main" id="{575BFC1E-5070-E210-0322-E05AD5810EAC}"/>
                </a:ext>
              </a:extLst>
            </p:cNvPr>
            <p:cNvPicPr>
              <a:picLocks noChangeAspect="1"/>
            </p:cNvPicPr>
            <p:nvPr/>
          </p:nvPicPr>
          <p:blipFill>
            <a:blip r:embed="rId12"/>
            <a:stretch>
              <a:fillRect/>
            </a:stretch>
          </p:blipFill>
          <p:spPr>
            <a:xfrm>
              <a:off x="4183883" y="4550016"/>
              <a:ext cx="428927" cy="282657"/>
            </a:xfrm>
            <a:prstGeom prst="rect">
              <a:avLst/>
            </a:prstGeom>
          </p:spPr>
        </p:pic>
        <p:pic>
          <p:nvPicPr>
            <p:cNvPr id="38" name="图片 37">
              <a:extLst>
                <a:ext uri="{FF2B5EF4-FFF2-40B4-BE49-F238E27FC236}">
                  <a16:creationId xmlns:a16="http://schemas.microsoft.com/office/drawing/2014/main" id="{7E9EC981-E8DD-63CC-6F6E-3EE9AB880EFD}"/>
                </a:ext>
              </a:extLst>
            </p:cNvPr>
            <p:cNvPicPr>
              <a:picLocks noChangeAspect="1"/>
            </p:cNvPicPr>
            <p:nvPr/>
          </p:nvPicPr>
          <p:blipFill>
            <a:blip r:embed="rId13"/>
            <a:stretch>
              <a:fillRect/>
            </a:stretch>
          </p:blipFill>
          <p:spPr>
            <a:xfrm>
              <a:off x="4183884" y="5015530"/>
              <a:ext cx="428927" cy="283966"/>
            </a:xfrm>
            <a:prstGeom prst="rect">
              <a:avLst/>
            </a:prstGeom>
          </p:spPr>
        </p:pic>
        <p:pic>
          <p:nvPicPr>
            <p:cNvPr id="39" name="图片 38">
              <a:extLst>
                <a:ext uri="{FF2B5EF4-FFF2-40B4-BE49-F238E27FC236}">
                  <a16:creationId xmlns:a16="http://schemas.microsoft.com/office/drawing/2014/main" id="{DE153AD1-8850-BCE1-2938-1E608F6FB05B}"/>
                </a:ext>
              </a:extLst>
            </p:cNvPr>
            <p:cNvPicPr>
              <a:picLocks noChangeAspect="1"/>
            </p:cNvPicPr>
            <p:nvPr/>
          </p:nvPicPr>
          <p:blipFill>
            <a:blip r:embed="rId14"/>
            <a:stretch>
              <a:fillRect/>
            </a:stretch>
          </p:blipFill>
          <p:spPr>
            <a:xfrm>
              <a:off x="4168849" y="5534027"/>
              <a:ext cx="522367" cy="223147"/>
            </a:xfrm>
            <a:prstGeom prst="rect">
              <a:avLst/>
            </a:prstGeom>
          </p:spPr>
        </p:pic>
        <p:pic>
          <p:nvPicPr>
            <p:cNvPr id="41" name="图片 40">
              <a:extLst>
                <a:ext uri="{FF2B5EF4-FFF2-40B4-BE49-F238E27FC236}">
                  <a16:creationId xmlns:a16="http://schemas.microsoft.com/office/drawing/2014/main" id="{B3444B3D-DB78-DCA7-5A57-A0902EA7D4C8}"/>
                </a:ext>
              </a:extLst>
            </p:cNvPr>
            <p:cNvPicPr>
              <a:picLocks noChangeAspect="1"/>
            </p:cNvPicPr>
            <p:nvPr/>
          </p:nvPicPr>
          <p:blipFill>
            <a:blip r:embed="rId15"/>
            <a:stretch>
              <a:fillRect/>
            </a:stretch>
          </p:blipFill>
          <p:spPr>
            <a:xfrm>
              <a:off x="4151775" y="5969430"/>
              <a:ext cx="522368" cy="246626"/>
            </a:xfrm>
            <a:prstGeom prst="rect">
              <a:avLst/>
            </a:prstGeom>
          </p:spPr>
        </p:pic>
        <p:sp>
          <p:nvSpPr>
            <p:cNvPr id="49" name="文本框 48">
              <a:extLst>
                <a:ext uri="{FF2B5EF4-FFF2-40B4-BE49-F238E27FC236}">
                  <a16:creationId xmlns:a16="http://schemas.microsoft.com/office/drawing/2014/main" id="{620A5356-A816-462F-89C4-DB69F772709D}"/>
                </a:ext>
              </a:extLst>
            </p:cNvPr>
            <p:cNvSpPr txBox="1"/>
            <p:nvPr/>
          </p:nvSpPr>
          <p:spPr>
            <a:xfrm>
              <a:off x="4802323" y="4477009"/>
              <a:ext cx="3196986"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物联网设备任务调度决策</a:t>
              </a:r>
            </a:p>
          </p:txBody>
        </p:sp>
        <p:sp>
          <p:nvSpPr>
            <p:cNvPr id="50" name="文本框 49">
              <a:extLst>
                <a:ext uri="{FF2B5EF4-FFF2-40B4-BE49-F238E27FC236}">
                  <a16:creationId xmlns:a16="http://schemas.microsoft.com/office/drawing/2014/main" id="{D0E2C281-3189-6607-544D-EF285556ABBF}"/>
                </a:ext>
              </a:extLst>
            </p:cNvPr>
            <p:cNvSpPr txBox="1"/>
            <p:nvPr/>
          </p:nvSpPr>
          <p:spPr>
            <a:xfrm>
              <a:off x="4802323" y="4972847"/>
              <a:ext cx="3196986"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物联网设备</a:t>
              </a:r>
              <a:r>
                <a:rPr lang="en-US" altLang="zh-CN" dirty="0">
                  <a:solidFill>
                    <a:srgbClr val="FF0000"/>
                  </a:solidFill>
                  <a:latin typeface="微软雅黑" panose="020B0503020204020204" pitchFamily="34" charset="-122"/>
                  <a:ea typeface="微软雅黑" panose="020B0503020204020204" pitchFamily="34" charset="-122"/>
                </a:rPr>
                <a:t>CPU</a:t>
              </a:r>
              <a:r>
                <a:rPr lang="zh-CN" altLang="en-US" dirty="0">
                  <a:solidFill>
                    <a:srgbClr val="FF0000"/>
                  </a:solidFill>
                  <a:latin typeface="微软雅黑" panose="020B0503020204020204" pitchFamily="34" charset="-122"/>
                  <a:ea typeface="微软雅黑" panose="020B0503020204020204" pitchFamily="34" charset="-122"/>
                </a:rPr>
                <a:t>周期频率</a:t>
              </a:r>
            </a:p>
          </p:txBody>
        </p:sp>
        <p:sp>
          <p:nvSpPr>
            <p:cNvPr id="51" name="文本框 50">
              <a:extLst>
                <a:ext uri="{FF2B5EF4-FFF2-40B4-BE49-F238E27FC236}">
                  <a16:creationId xmlns:a16="http://schemas.microsoft.com/office/drawing/2014/main" id="{8221D6B1-F75C-35CB-A584-E1F3071F1A75}"/>
                </a:ext>
              </a:extLst>
            </p:cNvPr>
            <p:cNvSpPr txBox="1"/>
            <p:nvPr/>
          </p:nvSpPr>
          <p:spPr>
            <a:xfrm>
              <a:off x="4813857" y="5485832"/>
              <a:ext cx="3196986"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物联网设备任务卸载量</a:t>
              </a:r>
            </a:p>
          </p:txBody>
        </p:sp>
        <p:sp>
          <p:nvSpPr>
            <p:cNvPr id="52" name="文本框 51">
              <a:extLst>
                <a:ext uri="{FF2B5EF4-FFF2-40B4-BE49-F238E27FC236}">
                  <a16:creationId xmlns:a16="http://schemas.microsoft.com/office/drawing/2014/main" id="{5AA27E70-C813-8238-287B-CF50200F33BE}"/>
                </a:ext>
              </a:extLst>
            </p:cNvPr>
            <p:cNvSpPr txBox="1"/>
            <p:nvPr/>
          </p:nvSpPr>
          <p:spPr>
            <a:xfrm>
              <a:off x="4813857" y="5916179"/>
              <a:ext cx="3196986"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服务器任务计算量</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
                                        <p:tgtEl>
                                          <p:spTgt spid="15"/>
                                        </p:tgtEl>
                                      </p:cBhvr>
                                    </p:animEffect>
                                  </p:childTnLst>
                                </p:cTn>
                              </p:par>
                            </p:childTnLst>
                          </p:cTn>
                        </p:par>
                        <p:par>
                          <p:cTn id="19" fill="hold">
                            <p:stCondLst>
                              <p:cond delay="1010"/>
                            </p:stCondLst>
                            <p:childTnLst>
                              <p:par>
                                <p:cTn id="20" presetID="2" presetClass="entr" presetSubtype="8"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0-#ppt_w/2"/>
                                          </p:val>
                                        </p:tav>
                                        <p:tav tm="100000">
                                          <p:val>
                                            <p:strVal val="#ppt_x"/>
                                          </p:val>
                                        </p:tav>
                                      </p:tavLst>
                                    </p:anim>
                                    <p:anim calcmode="lin" valueType="num">
                                      <p:cBhvr additive="base">
                                        <p:cTn id="23" dur="500" fill="hold"/>
                                        <p:tgtEl>
                                          <p:spTgt spid="21"/>
                                        </p:tgtEl>
                                        <p:attrNameLst>
                                          <p:attrName>ppt_y</p:attrName>
                                        </p:attrNameLst>
                                      </p:cBhvr>
                                      <p:tavLst>
                                        <p:tav tm="0">
                                          <p:val>
                                            <p:strVal val="#ppt_y"/>
                                          </p:val>
                                        </p:tav>
                                        <p:tav tm="100000">
                                          <p:val>
                                            <p:strVal val="#ppt_y"/>
                                          </p:val>
                                        </p:tav>
                                      </p:tavLst>
                                    </p:anim>
                                  </p:childTnLst>
                                </p:cTn>
                              </p:par>
                            </p:childTnLst>
                          </p:cTn>
                        </p:par>
                        <p:par>
                          <p:cTn id="24" fill="hold">
                            <p:stCondLst>
                              <p:cond delay="151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
                                        <p:tgtEl>
                                          <p:spTgt spid="6"/>
                                        </p:tgtEl>
                                      </p:cBhvr>
                                    </p:animEffect>
                                  </p:childTnLst>
                                </p:cTn>
                              </p:par>
                            </p:childTnLst>
                          </p:cTn>
                        </p:par>
                        <p:par>
                          <p:cTn id="28" fill="hold">
                            <p:stCondLst>
                              <p:cond delay="1520"/>
                            </p:stCondLst>
                            <p:childTnLst>
                              <p:par>
                                <p:cTn id="29" presetID="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par>
                          <p:cTn id="33" fill="hold">
                            <p:stCondLst>
                              <p:cond delay="202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
                                        <p:tgtEl>
                                          <p:spTgt spid="19"/>
                                        </p:tgtEl>
                                      </p:cBhvr>
                                    </p:animEffect>
                                  </p:childTnLst>
                                </p:cTn>
                              </p:par>
                            </p:childTnLst>
                          </p:cTn>
                        </p:par>
                        <p:par>
                          <p:cTn id="37" fill="hold">
                            <p:stCondLst>
                              <p:cond delay="2030"/>
                            </p:stCondLst>
                            <p:childTnLst>
                              <p:par>
                                <p:cTn id="38" presetID="2" presetClass="entr" presetSubtype="8" fill="hold"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fill="hold"/>
                                        <p:tgtEl>
                                          <p:spTgt spid="3"/>
                                        </p:tgtEl>
                                        <p:attrNameLst>
                                          <p:attrName>ppt_x</p:attrName>
                                        </p:attrNameLst>
                                      </p:cBhvr>
                                      <p:tavLst>
                                        <p:tav tm="0">
                                          <p:val>
                                            <p:strVal val="0-#ppt_w/2"/>
                                          </p:val>
                                        </p:tav>
                                        <p:tav tm="100000">
                                          <p:val>
                                            <p:strVal val="#ppt_x"/>
                                          </p:val>
                                        </p:tav>
                                      </p:tavLst>
                                    </p:anim>
                                    <p:anim calcmode="lin" valueType="num">
                                      <p:cBhvr additive="base">
                                        <p:cTn id="41" dur="500" fill="hold"/>
                                        <p:tgtEl>
                                          <p:spTgt spid="3"/>
                                        </p:tgtEl>
                                        <p:attrNameLst>
                                          <p:attrName>ppt_y</p:attrName>
                                        </p:attrNameLst>
                                      </p:cBhvr>
                                      <p:tavLst>
                                        <p:tav tm="0">
                                          <p:val>
                                            <p:strVal val="#ppt_y"/>
                                          </p:val>
                                        </p:tav>
                                        <p:tav tm="100000">
                                          <p:val>
                                            <p:strVal val="#ppt_y"/>
                                          </p:val>
                                        </p:tav>
                                      </p:tavLst>
                                    </p:anim>
                                  </p:childTnLst>
                                </p:cTn>
                              </p:par>
                            </p:childTnLst>
                          </p:cTn>
                        </p:par>
                        <p:par>
                          <p:cTn id="42" fill="hold">
                            <p:stCondLst>
                              <p:cond delay="2530"/>
                            </p:stCondLst>
                            <p:childTnLst>
                              <p:par>
                                <p:cTn id="43" presetID="10" presetClass="entr" presetSubtype="0"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10"/>
                                        <p:tgtEl>
                                          <p:spTgt spid="22"/>
                                        </p:tgtEl>
                                      </p:cBhvr>
                                    </p:animEffect>
                                  </p:childTnLst>
                                </p:cTn>
                              </p:par>
                            </p:childTnLst>
                          </p:cTn>
                        </p:par>
                        <p:par>
                          <p:cTn id="46" fill="hold">
                            <p:stCondLst>
                              <p:cond delay="2540"/>
                            </p:stCondLst>
                            <p:childTnLst>
                              <p:par>
                                <p:cTn id="47" presetID="2" presetClass="entr" presetSubtype="1"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0-#ppt_h/2"/>
                                          </p:val>
                                        </p:tav>
                                        <p:tav tm="100000">
                                          <p:val>
                                            <p:strVal val="#ppt_y"/>
                                          </p:val>
                                        </p:tav>
                                      </p:tavLst>
                                    </p:anim>
                                  </p:childTnLst>
                                </p:cTn>
                              </p:par>
                            </p:childTnLst>
                          </p:cTn>
                        </p:par>
                        <p:par>
                          <p:cTn id="51" fill="hold">
                            <p:stCondLst>
                              <p:cond delay="3040"/>
                            </p:stCondLst>
                            <p:childTnLst>
                              <p:par>
                                <p:cTn id="52" presetID="10" presetClass="entr" presetSubtype="0" fill="hold" nodeType="after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500"/>
                                        <p:tgtEl>
                                          <p:spTgt spid="47"/>
                                        </p:tgtEl>
                                      </p:cBhvr>
                                    </p:animEffect>
                                  </p:childTnLst>
                                </p:cTn>
                              </p:par>
                              <p:par>
                                <p:cTn id="55" presetID="10"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10"/>
                                        <p:tgtEl>
                                          <p:spTgt spid="48"/>
                                        </p:tgtEl>
                                      </p:cBhvr>
                                    </p:animEffect>
                                  </p:childTnLst>
                                </p:cTn>
                              </p:par>
                            </p:childTnLst>
                          </p:cTn>
                        </p:par>
                        <p:par>
                          <p:cTn id="58" fill="hold">
                            <p:stCondLst>
                              <p:cond delay="3540"/>
                            </p:stCondLst>
                            <p:childTnLst>
                              <p:par>
                                <p:cTn id="59" presetID="42" presetClass="entr" presetSubtype="0" fill="hold" nodeType="after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1000"/>
                                        <p:tgtEl>
                                          <p:spTgt spid="4"/>
                                        </p:tgtEl>
                                      </p:cBhvr>
                                    </p:animEffect>
                                    <p:anim calcmode="lin" valueType="num">
                                      <p:cBhvr>
                                        <p:cTn id="62" dur="1000" fill="hold"/>
                                        <p:tgtEl>
                                          <p:spTgt spid="4"/>
                                        </p:tgtEl>
                                        <p:attrNameLst>
                                          <p:attrName>ppt_x</p:attrName>
                                        </p:attrNameLst>
                                      </p:cBhvr>
                                      <p:tavLst>
                                        <p:tav tm="0">
                                          <p:val>
                                            <p:strVal val="#ppt_x"/>
                                          </p:val>
                                        </p:tav>
                                        <p:tav tm="100000">
                                          <p:val>
                                            <p:strVal val="#ppt_x"/>
                                          </p:val>
                                        </p:tav>
                                      </p:tavLst>
                                    </p:anim>
                                    <p:anim calcmode="lin" valueType="num">
                                      <p:cBhvr>
                                        <p:cTn id="6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18" grpId="0"/>
      <p:bldP spid="21" grpId="0"/>
      <p:bldP spid="3"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37F62B4A-6158-0D67-640C-7BD667A6B318}"/>
              </a:ext>
            </a:extLst>
          </p:cNvPr>
          <p:cNvPicPr>
            <a:picLocks noChangeAspect="1"/>
          </p:cNvPicPr>
          <p:nvPr/>
        </p:nvPicPr>
        <p:blipFill>
          <a:blip r:embed="rId3"/>
          <a:stretch>
            <a:fillRect/>
          </a:stretch>
        </p:blipFill>
        <p:spPr>
          <a:xfrm>
            <a:off x="391686" y="1871199"/>
            <a:ext cx="3068461" cy="4621029"/>
          </a:xfrm>
          <a:prstGeom prst="rect">
            <a:avLst/>
          </a:prstGeom>
        </p:spPr>
      </p:pic>
      <p:sp>
        <p:nvSpPr>
          <p:cNvPr id="7" name="文本框 7"/>
          <p:cNvSpPr txBox="1"/>
          <p:nvPr/>
        </p:nvSpPr>
        <p:spPr>
          <a:xfrm>
            <a:off x="2280920" y="605790"/>
            <a:ext cx="2057400" cy="521970"/>
          </a:xfrm>
          <a:prstGeom prst="rect">
            <a:avLst/>
          </a:prstGeom>
          <a:noFill/>
        </p:spPr>
        <p:txBody>
          <a:bodyPr wrap="square" rtlCol="0">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 系统模型</a:t>
            </a:r>
          </a:p>
        </p:txBody>
      </p:sp>
      <p:grpSp>
        <p:nvGrpSpPr>
          <p:cNvPr id="8" name="组合 7"/>
          <p:cNvGrpSpPr/>
          <p:nvPr/>
        </p:nvGrpSpPr>
        <p:grpSpPr bwMode="auto">
          <a:xfrm>
            <a:off x="13335" y="571500"/>
            <a:ext cx="2070735" cy="530225"/>
            <a:chOff x="0" y="284389"/>
            <a:chExt cx="1692275" cy="529772"/>
          </a:xfrm>
        </p:grpSpPr>
        <p:sp>
          <p:nvSpPr>
            <p:cNvPr id="9" name="矩形 8"/>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研究内容二</a:t>
              </a:r>
            </a:p>
          </p:txBody>
        </p:sp>
        <p:sp>
          <p:nvSpPr>
            <p:cNvPr id="10" name="矩形 9"/>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4" name="文本框 13"/>
          <p:cNvSpPr txBox="1"/>
          <p:nvPr/>
        </p:nvSpPr>
        <p:spPr>
          <a:xfrm>
            <a:off x="2666481" y="1245504"/>
            <a:ext cx="6120496" cy="441852"/>
          </a:xfrm>
          <a:prstGeom prst="rect">
            <a:avLst/>
          </a:prstGeom>
          <a:noFill/>
        </p:spPr>
        <p:txBody>
          <a:bodyPr wrap="square" rtlCol="0">
            <a:spAutoFit/>
          </a:bodyPr>
          <a:lstStyle/>
          <a:p>
            <a:pPr>
              <a:lnSpc>
                <a:spcPct val="125000"/>
              </a:lnSpc>
            </a:pPr>
            <a:r>
              <a:rPr lang="zh-CN" altLang="en-US" sz="2000" dirty="0">
                <a:latin typeface="微软雅黑" panose="020B0503020204020204" pitchFamily="34" charset="-122"/>
                <a:ea typeface="微软雅黑" panose="020B0503020204020204" pitchFamily="34" charset="-122"/>
              </a:rPr>
              <a:t>在保证</a:t>
            </a:r>
            <a:r>
              <a:rPr lang="zh-CN" altLang="en-US" sz="2000" dirty="0">
                <a:solidFill>
                  <a:srgbClr val="FF0000"/>
                </a:solidFill>
                <a:latin typeface="微软雅黑" panose="020B0503020204020204" pitchFamily="34" charset="-122"/>
                <a:ea typeface="微软雅黑" panose="020B0503020204020204" pitchFamily="34" charset="-122"/>
              </a:rPr>
              <a:t>任务队列稳定</a:t>
            </a:r>
            <a:r>
              <a:rPr lang="zh-CN" altLang="en-US" sz="2000" dirty="0">
                <a:latin typeface="微软雅黑" panose="020B0503020204020204" pitchFamily="34" charset="-122"/>
                <a:ea typeface="微软雅黑" panose="020B0503020204020204" pitchFamily="34" charset="-122"/>
              </a:rPr>
              <a:t>的前提下，</a:t>
            </a:r>
            <a:r>
              <a:rPr lang="zh-CN" altLang="en-US" sz="2000" dirty="0">
                <a:solidFill>
                  <a:srgbClr val="FF0000"/>
                </a:solidFill>
                <a:latin typeface="微软雅黑" panose="020B0503020204020204" pitchFamily="34" charset="-122"/>
                <a:ea typeface="微软雅黑" panose="020B0503020204020204" pitchFamily="34" charset="-122"/>
              </a:rPr>
              <a:t>最小化系统总能耗</a:t>
            </a:r>
          </a:p>
        </p:txBody>
      </p:sp>
      <p:sp>
        <p:nvSpPr>
          <p:cNvPr id="5" name="云形标注 10">
            <a:extLst>
              <a:ext uri="{FF2B5EF4-FFF2-40B4-BE49-F238E27FC236}">
                <a16:creationId xmlns:a16="http://schemas.microsoft.com/office/drawing/2014/main" id="{93DE17A5-690B-5C34-67DC-CA360E338E44}"/>
              </a:ext>
            </a:extLst>
          </p:cNvPr>
          <p:cNvSpPr/>
          <p:nvPr/>
        </p:nvSpPr>
        <p:spPr>
          <a:xfrm>
            <a:off x="3605362" y="1765877"/>
            <a:ext cx="1745615" cy="769620"/>
          </a:xfrm>
          <a:prstGeom prst="cloudCallout">
            <a:avLst>
              <a:gd name="adj1" fmla="val -27506"/>
              <a:gd name="adj2" fmla="val 86543"/>
            </a:avLst>
          </a:prstGeom>
          <a:solidFill>
            <a:srgbClr val="FFFF00"/>
          </a:solidFill>
          <a:ln>
            <a:solidFill>
              <a:srgbClr val="BFC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微软雅黑" panose="020B0503020204020204" pitchFamily="34" charset="-122"/>
                <a:ea typeface="微软雅黑" panose="020B0503020204020204" pitchFamily="34" charset="-122"/>
              </a:rPr>
              <a:t>难以直接求解</a:t>
            </a:r>
          </a:p>
        </p:txBody>
      </p:sp>
      <p:grpSp>
        <p:nvGrpSpPr>
          <p:cNvPr id="16" name="组合 15">
            <a:extLst>
              <a:ext uri="{FF2B5EF4-FFF2-40B4-BE49-F238E27FC236}">
                <a16:creationId xmlns:a16="http://schemas.microsoft.com/office/drawing/2014/main" id="{1700E214-60AB-A7BF-9C90-2BA81E85E666}"/>
              </a:ext>
            </a:extLst>
          </p:cNvPr>
          <p:cNvGrpSpPr/>
          <p:nvPr/>
        </p:nvGrpSpPr>
        <p:grpSpPr>
          <a:xfrm>
            <a:off x="3114392" y="5070280"/>
            <a:ext cx="1601030" cy="1070610"/>
            <a:chOff x="4268377" y="5157989"/>
            <a:chExt cx="1655275" cy="1070610"/>
          </a:xfrm>
        </p:grpSpPr>
        <p:sp>
          <p:nvSpPr>
            <p:cNvPr id="17" name="圆角矩形 11">
              <a:extLst>
                <a:ext uri="{FF2B5EF4-FFF2-40B4-BE49-F238E27FC236}">
                  <a16:creationId xmlns:a16="http://schemas.microsoft.com/office/drawing/2014/main" id="{00856B01-E78D-630E-7AD1-2171CCEC5157}"/>
                </a:ext>
              </a:extLst>
            </p:cNvPr>
            <p:cNvSpPr/>
            <p:nvPr/>
          </p:nvSpPr>
          <p:spPr>
            <a:xfrm>
              <a:off x="4677147" y="5157989"/>
              <a:ext cx="1246505" cy="10706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李雅普诺夫优化</a:t>
              </a:r>
            </a:p>
          </p:txBody>
        </p:sp>
        <p:sp>
          <p:nvSpPr>
            <p:cNvPr id="18" name="加号 17">
              <a:extLst>
                <a:ext uri="{FF2B5EF4-FFF2-40B4-BE49-F238E27FC236}">
                  <a16:creationId xmlns:a16="http://schemas.microsoft.com/office/drawing/2014/main" id="{5590EB53-81C6-8225-EC4E-223CEAA61C8E}"/>
                </a:ext>
              </a:extLst>
            </p:cNvPr>
            <p:cNvSpPr/>
            <p:nvPr/>
          </p:nvSpPr>
          <p:spPr>
            <a:xfrm>
              <a:off x="4268377" y="5521914"/>
              <a:ext cx="376550" cy="34276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a:extLst>
              <a:ext uri="{FF2B5EF4-FFF2-40B4-BE49-F238E27FC236}">
                <a16:creationId xmlns:a16="http://schemas.microsoft.com/office/drawing/2014/main" id="{D0CCCB29-EC5B-CEC0-68D9-820990340463}"/>
              </a:ext>
            </a:extLst>
          </p:cNvPr>
          <p:cNvSpPr/>
          <p:nvPr/>
        </p:nvSpPr>
        <p:spPr>
          <a:xfrm>
            <a:off x="846307" y="4816444"/>
            <a:ext cx="2245259" cy="13774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0" name="圆角矩形 33">
            <a:extLst>
              <a:ext uri="{FF2B5EF4-FFF2-40B4-BE49-F238E27FC236}">
                <a16:creationId xmlns:a16="http://schemas.microsoft.com/office/drawing/2014/main" id="{FFB254D3-A742-EA31-E06F-983EFF066B5E}"/>
              </a:ext>
            </a:extLst>
          </p:cNvPr>
          <p:cNvSpPr/>
          <p:nvPr/>
        </p:nvSpPr>
        <p:spPr>
          <a:xfrm>
            <a:off x="580269" y="1203589"/>
            <a:ext cx="1994225" cy="591781"/>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随机优化问题</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rPr>
              <a:t>P1</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23" name="组合 22">
            <a:extLst>
              <a:ext uri="{FF2B5EF4-FFF2-40B4-BE49-F238E27FC236}">
                <a16:creationId xmlns:a16="http://schemas.microsoft.com/office/drawing/2014/main" id="{D060C0E5-519C-1056-D8DD-6A091869F1CE}"/>
              </a:ext>
            </a:extLst>
          </p:cNvPr>
          <p:cNvGrpSpPr/>
          <p:nvPr/>
        </p:nvGrpSpPr>
        <p:grpSpPr>
          <a:xfrm>
            <a:off x="4574029" y="2509287"/>
            <a:ext cx="4178285" cy="2883949"/>
            <a:chOff x="4460268" y="2623220"/>
            <a:chExt cx="4178285" cy="2883949"/>
          </a:xfrm>
        </p:grpSpPr>
        <p:pic>
          <p:nvPicPr>
            <p:cNvPr id="21" name="图片 20">
              <a:extLst>
                <a:ext uri="{FF2B5EF4-FFF2-40B4-BE49-F238E27FC236}">
                  <a16:creationId xmlns:a16="http://schemas.microsoft.com/office/drawing/2014/main" id="{228B5D89-AED9-748F-1BF7-F0C63EA6F697}"/>
                </a:ext>
              </a:extLst>
            </p:cNvPr>
            <p:cNvPicPr>
              <a:picLocks noChangeAspect="1"/>
            </p:cNvPicPr>
            <p:nvPr/>
          </p:nvPicPr>
          <p:blipFill>
            <a:blip r:embed="rId4"/>
            <a:stretch>
              <a:fillRect/>
            </a:stretch>
          </p:blipFill>
          <p:spPr>
            <a:xfrm>
              <a:off x="4460268" y="2623220"/>
              <a:ext cx="4131471" cy="1927324"/>
            </a:xfrm>
            <a:prstGeom prst="rect">
              <a:avLst/>
            </a:prstGeom>
          </p:spPr>
        </p:pic>
        <p:pic>
          <p:nvPicPr>
            <p:cNvPr id="22" name="图片 21">
              <a:extLst>
                <a:ext uri="{FF2B5EF4-FFF2-40B4-BE49-F238E27FC236}">
                  <a16:creationId xmlns:a16="http://schemas.microsoft.com/office/drawing/2014/main" id="{ABEBA28A-FF9E-7F55-4B61-A055B82A7FCB}"/>
                </a:ext>
              </a:extLst>
            </p:cNvPr>
            <p:cNvPicPr>
              <a:picLocks noChangeAspect="1"/>
            </p:cNvPicPr>
            <p:nvPr/>
          </p:nvPicPr>
          <p:blipFill>
            <a:blip r:embed="rId5"/>
            <a:stretch>
              <a:fillRect/>
            </a:stretch>
          </p:blipFill>
          <p:spPr>
            <a:xfrm>
              <a:off x="4888155" y="4572472"/>
              <a:ext cx="3750398" cy="934697"/>
            </a:xfrm>
            <a:prstGeom prst="rect">
              <a:avLst/>
            </a:prstGeom>
          </p:spPr>
        </p:pic>
      </p:grpSp>
      <p:sp>
        <p:nvSpPr>
          <p:cNvPr id="24" name="右箭头 32">
            <a:extLst>
              <a:ext uri="{FF2B5EF4-FFF2-40B4-BE49-F238E27FC236}">
                <a16:creationId xmlns:a16="http://schemas.microsoft.com/office/drawing/2014/main" id="{CD9FCA2A-302F-F5C0-4038-AB551C5E5B8A}"/>
              </a:ext>
            </a:extLst>
          </p:cNvPr>
          <p:cNvSpPr/>
          <p:nvPr/>
        </p:nvSpPr>
        <p:spPr>
          <a:xfrm>
            <a:off x="5136920" y="5708257"/>
            <a:ext cx="398584" cy="30454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a:extLst>
              <a:ext uri="{FF2B5EF4-FFF2-40B4-BE49-F238E27FC236}">
                <a16:creationId xmlns:a16="http://schemas.microsoft.com/office/drawing/2014/main" id="{5634AE78-6D12-0F6C-7D84-90B2A5F3C069}"/>
              </a:ext>
            </a:extLst>
          </p:cNvPr>
          <p:cNvSpPr/>
          <p:nvPr/>
        </p:nvSpPr>
        <p:spPr>
          <a:xfrm>
            <a:off x="5634742" y="5566873"/>
            <a:ext cx="1994225" cy="591781"/>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静态优化问题</a:t>
            </a:r>
            <a:r>
              <a:rPr lang="en-US" altLang="zh-CN" b="1" dirty="0">
                <a:solidFill>
                  <a:schemeClr val="tx1">
                    <a:lumMod val="95000"/>
                    <a:lumOff val="5000"/>
                  </a:schemeClr>
                </a:solidFill>
                <a:latin typeface="微软雅黑" panose="020B0503020204020204" pitchFamily="34" charset="-122"/>
                <a:ea typeface="微软雅黑" panose="020B0503020204020204" pitchFamily="34" charset="-122"/>
              </a:rPr>
              <a:t>P2</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B94E90B6-15D7-1C97-3673-53E88288E09C}"/>
              </a:ext>
            </a:extLst>
          </p:cNvPr>
          <p:cNvSpPr txBox="1"/>
          <p:nvPr/>
        </p:nvSpPr>
        <p:spPr>
          <a:xfrm>
            <a:off x="5535504" y="1784435"/>
            <a:ext cx="2966050" cy="646331"/>
          </a:xfrm>
          <a:prstGeom prst="rect">
            <a:avLst/>
          </a:prstGeom>
          <a:noFill/>
          <a:ln>
            <a:solidFill>
              <a:schemeClr val="tx1"/>
            </a:solidFill>
          </a:ln>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其中，</a:t>
            </a:r>
            <a:r>
              <a:rPr lang="en-US" altLang="zh-CN"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V</a:t>
            </a:r>
            <a:r>
              <a:rPr lang="zh-CN" altLang="en-US"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srgbClr val="FF0000"/>
                </a:solidFill>
                <a:latin typeface="微软雅黑" panose="020B0503020204020204" pitchFamily="34" charset="-122"/>
                <a:ea typeface="微软雅黑" panose="020B0503020204020204" pitchFamily="34" charset="-122"/>
              </a:rPr>
              <a:t>为任务队列长度和系统成本之间的权衡因子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500"/>
                            </p:stCondLst>
                            <p:childTnLst>
                              <p:par>
                                <p:cTn id="14" presetID="12" presetClass="entr" presetSubtype="4" fill="hold" grpId="0" nodeType="afterEffect">
                                  <p:stCondLst>
                                    <p:cond delay="50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p:tgtEl>
                                          <p:spTgt spid="14"/>
                                        </p:tgtEl>
                                        <p:attrNameLst>
                                          <p:attrName>ppt_y</p:attrName>
                                        </p:attrNameLst>
                                      </p:cBhvr>
                                      <p:tavLst>
                                        <p:tav tm="0">
                                          <p:val>
                                            <p:strVal val="#ppt_y+#ppt_h*1.125000"/>
                                          </p:val>
                                        </p:tav>
                                        <p:tav tm="100000">
                                          <p:val>
                                            <p:strVal val="#ppt_y"/>
                                          </p:val>
                                        </p:tav>
                                      </p:tavLst>
                                    </p:anim>
                                    <p:animEffect transition="in" filter="wipe(up)">
                                      <p:cBhvr>
                                        <p:cTn id="17" dur="500"/>
                                        <p:tgtEl>
                                          <p:spTgt spid="14"/>
                                        </p:tgtEl>
                                      </p:cBhvr>
                                    </p:animEffect>
                                  </p:childTnLst>
                                </p:cTn>
                              </p:par>
                            </p:childTnLst>
                          </p:cTn>
                        </p:par>
                        <p:par>
                          <p:cTn id="18" fill="hold">
                            <p:stCondLst>
                              <p:cond delay="1500"/>
                            </p:stCondLst>
                            <p:childTnLst>
                              <p:par>
                                <p:cTn id="19" presetID="9"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dissolve">
                                      <p:cBhvr>
                                        <p:cTn id="21" dur="500"/>
                                        <p:tgtEl>
                                          <p:spTgt spid="27"/>
                                        </p:tgtEl>
                                      </p:cBhvr>
                                    </p:animEffect>
                                  </p:childTnLst>
                                </p:cTn>
                              </p:par>
                            </p:childTnLst>
                          </p:cTn>
                        </p:par>
                        <p:par>
                          <p:cTn id="22" fill="hold">
                            <p:stCondLst>
                              <p:cond delay="2000"/>
                            </p:stCondLst>
                            <p:childTnLst>
                              <p:par>
                                <p:cTn id="23" presetID="21" presetClass="entr" presetSubtype="1"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heel(1)">
                                      <p:cBhvr>
                                        <p:cTn id="25" dur="1000"/>
                                        <p:tgtEl>
                                          <p:spTgt spid="19"/>
                                        </p:tgtEl>
                                      </p:cBhvr>
                                    </p:animEffect>
                                  </p:childTnLst>
                                </p:cTn>
                              </p:par>
                            </p:childTnLst>
                          </p:cTn>
                        </p:par>
                        <p:par>
                          <p:cTn id="26" fill="hold">
                            <p:stCondLst>
                              <p:cond delay="3000"/>
                            </p:stCondLst>
                            <p:childTnLst>
                              <p:par>
                                <p:cTn id="27" presetID="26"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290">
                                          <p:stCondLst>
                                            <p:cond delay="0"/>
                                          </p:stCondLst>
                                        </p:cTn>
                                        <p:tgtEl>
                                          <p:spTgt spid="5"/>
                                        </p:tgtEl>
                                      </p:cBhvr>
                                    </p:animEffect>
                                    <p:anim calcmode="lin" valueType="num">
                                      <p:cBhvr>
                                        <p:cTn id="30" dur="911"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1" dur="332"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2" dur="332" tmFilter="0, 0; 0.125,0.2665; 0.25,0.4; 0.375,0.465; 0.5,0.5;  0.625,0.535; 0.75,0.6; 0.875,0.7335; 1,1">
                                          <p:stCondLst>
                                            <p:cond delay="332"/>
                                          </p:stCondLst>
                                        </p:cTn>
                                        <p:tgtEl>
                                          <p:spTgt spid="5"/>
                                        </p:tgtEl>
                                        <p:attrNameLst>
                                          <p:attrName>ppt_y</p:attrName>
                                        </p:attrNameLst>
                                      </p:cBhvr>
                                      <p:tavLst>
                                        <p:tav tm="0" fmla="#ppt_y-sin(pi*$)/9">
                                          <p:val>
                                            <p:fltVal val="0"/>
                                          </p:val>
                                        </p:tav>
                                        <p:tav tm="100000">
                                          <p:val>
                                            <p:fltVal val="1"/>
                                          </p:val>
                                        </p:tav>
                                      </p:tavLst>
                                    </p:anim>
                                    <p:anim calcmode="lin" valueType="num">
                                      <p:cBhvr>
                                        <p:cTn id="33" dur="166" tmFilter="0, 0; 0.125,0.2665; 0.25,0.4; 0.375,0.465; 0.5,0.5;  0.625,0.535; 0.75,0.6; 0.875,0.7335; 1,1">
                                          <p:stCondLst>
                                            <p:cond delay="662"/>
                                          </p:stCondLst>
                                        </p:cTn>
                                        <p:tgtEl>
                                          <p:spTgt spid="5"/>
                                        </p:tgtEl>
                                        <p:attrNameLst>
                                          <p:attrName>ppt_y</p:attrName>
                                        </p:attrNameLst>
                                      </p:cBhvr>
                                      <p:tavLst>
                                        <p:tav tm="0" fmla="#ppt_y-sin(pi*$)/27">
                                          <p:val>
                                            <p:fltVal val="0"/>
                                          </p:val>
                                        </p:tav>
                                        <p:tav tm="100000">
                                          <p:val>
                                            <p:fltVal val="1"/>
                                          </p:val>
                                        </p:tav>
                                      </p:tavLst>
                                    </p:anim>
                                    <p:anim calcmode="lin" valueType="num">
                                      <p:cBhvr>
                                        <p:cTn id="34" dur="82" tmFilter="0, 0; 0.125,0.2665; 0.25,0.4; 0.375,0.465; 0.5,0.5;  0.625,0.535; 0.75,0.6; 0.875,0.7335; 1,1">
                                          <p:stCondLst>
                                            <p:cond delay="828"/>
                                          </p:stCondLst>
                                        </p:cTn>
                                        <p:tgtEl>
                                          <p:spTgt spid="5"/>
                                        </p:tgtEl>
                                        <p:attrNameLst>
                                          <p:attrName>ppt_y</p:attrName>
                                        </p:attrNameLst>
                                      </p:cBhvr>
                                      <p:tavLst>
                                        <p:tav tm="0" fmla="#ppt_y-sin(pi*$)/81">
                                          <p:val>
                                            <p:fltVal val="0"/>
                                          </p:val>
                                        </p:tav>
                                        <p:tav tm="100000">
                                          <p:val>
                                            <p:fltVal val="1"/>
                                          </p:val>
                                        </p:tav>
                                      </p:tavLst>
                                    </p:anim>
                                    <p:animScale>
                                      <p:cBhvr>
                                        <p:cTn id="35" dur="13">
                                          <p:stCondLst>
                                            <p:cond delay="325"/>
                                          </p:stCondLst>
                                        </p:cTn>
                                        <p:tgtEl>
                                          <p:spTgt spid="5"/>
                                        </p:tgtEl>
                                      </p:cBhvr>
                                      <p:to x="100000" y="60000"/>
                                    </p:animScale>
                                    <p:animScale>
                                      <p:cBhvr>
                                        <p:cTn id="36" dur="83" decel="50000">
                                          <p:stCondLst>
                                            <p:cond delay="338"/>
                                          </p:stCondLst>
                                        </p:cTn>
                                        <p:tgtEl>
                                          <p:spTgt spid="5"/>
                                        </p:tgtEl>
                                      </p:cBhvr>
                                      <p:to x="100000" y="100000"/>
                                    </p:animScale>
                                    <p:animScale>
                                      <p:cBhvr>
                                        <p:cTn id="37" dur="13">
                                          <p:stCondLst>
                                            <p:cond delay="656"/>
                                          </p:stCondLst>
                                        </p:cTn>
                                        <p:tgtEl>
                                          <p:spTgt spid="5"/>
                                        </p:tgtEl>
                                      </p:cBhvr>
                                      <p:to x="100000" y="80000"/>
                                    </p:animScale>
                                    <p:animScale>
                                      <p:cBhvr>
                                        <p:cTn id="38" dur="83" decel="50000">
                                          <p:stCondLst>
                                            <p:cond delay="669"/>
                                          </p:stCondLst>
                                        </p:cTn>
                                        <p:tgtEl>
                                          <p:spTgt spid="5"/>
                                        </p:tgtEl>
                                      </p:cBhvr>
                                      <p:to x="100000" y="100000"/>
                                    </p:animScale>
                                    <p:animScale>
                                      <p:cBhvr>
                                        <p:cTn id="39" dur="13">
                                          <p:stCondLst>
                                            <p:cond delay="821"/>
                                          </p:stCondLst>
                                        </p:cTn>
                                        <p:tgtEl>
                                          <p:spTgt spid="5"/>
                                        </p:tgtEl>
                                      </p:cBhvr>
                                      <p:to x="100000" y="90000"/>
                                    </p:animScale>
                                    <p:animScale>
                                      <p:cBhvr>
                                        <p:cTn id="40" dur="83" decel="50000">
                                          <p:stCondLst>
                                            <p:cond delay="834"/>
                                          </p:stCondLst>
                                        </p:cTn>
                                        <p:tgtEl>
                                          <p:spTgt spid="5"/>
                                        </p:tgtEl>
                                      </p:cBhvr>
                                      <p:to x="100000" y="100000"/>
                                    </p:animScale>
                                    <p:animScale>
                                      <p:cBhvr>
                                        <p:cTn id="41" dur="13">
                                          <p:stCondLst>
                                            <p:cond delay="904"/>
                                          </p:stCondLst>
                                        </p:cTn>
                                        <p:tgtEl>
                                          <p:spTgt spid="5"/>
                                        </p:tgtEl>
                                      </p:cBhvr>
                                      <p:to x="100000" y="95000"/>
                                    </p:animScale>
                                    <p:animScale>
                                      <p:cBhvr>
                                        <p:cTn id="42" dur="83" decel="50000">
                                          <p:stCondLst>
                                            <p:cond delay="917"/>
                                          </p:stCondLst>
                                        </p:cTn>
                                        <p:tgtEl>
                                          <p:spTgt spid="5"/>
                                        </p:tgtEl>
                                      </p:cBhvr>
                                      <p:to x="100000" y="100000"/>
                                    </p:animScale>
                                  </p:childTnLst>
                                </p:cTn>
                              </p:par>
                            </p:childTnLst>
                          </p:cTn>
                        </p:par>
                        <p:par>
                          <p:cTn id="43" fill="hold">
                            <p:stCondLst>
                              <p:cond delay="4000"/>
                            </p:stCondLst>
                            <p:childTnLst>
                              <p:par>
                                <p:cTn id="44" presetID="22" presetClass="entr" presetSubtype="4"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down)">
                                      <p:cBhvr>
                                        <p:cTn id="46" dur="500"/>
                                        <p:tgtEl>
                                          <p:spTgt spid="1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down)">
                                      <p:cBhvr>
                                        <p:cTn id="49" dur="500"/>
                                        <p:tgtEl>
                                          <p:spTgt spid="2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down)">
                                      <p:cBhvr>
                                        <p:cTn id="52" dur="500"/>
                                        <p:tgtEl>
                                          <p:spTgt spid="25"/>
                                        </p:tgtEl>
                                      </p:cBhvr>
                                    </p:animEffect>
                                  </p:childTnLst>
                                </p:cTn>
                              </p:par>
                            </p:childTnLst>
                          </p:cTn>
                        </p:par>
                        <p:par>
                          <p:cTn id="53" fill="hold">
                            <p:stCondLst>
                              <p:cond delay="4500"/>
                            </p:stCondLst>
                            <p:childTnLst>
                              <p:par>
                                <p:cTn id="54" presetID="9" presetClass="entr" presetSubtype="0" fill="hold"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dissolve">
                                      <p:cBhvr>
                                        <p:cTn id="56" dur="500"/>
                                        <p:tgtEl>
                                          <p:spTgt spid="23"/>
                                        </p:tgtEl>
                                      </p:cBhvr>
                                    </p:animEffect>
                                  </p:childTnLst>
                                </p:cTn>
                              </p:par>
                            </p:childTnLst>
                          </p:cTn>
                        </p:par>
                        <p:par>
                          <p:cTn id="57" fill="hold">
                            <p:stCondLst>
                              <p:cond delay="5000"/>
                            </p:stCondLst>
                            <p:childTnLst>
                              <p:par>
                                <p:cTn id="58" presetID="22" presetClass="entr" presetSubtype="4" fill="hold" grpId="0" nodeType="after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down)">
                                      <p:cBhvr>
                                        <p:cTn id="6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5" grpId="0" animBg="1"/>
      <p:bldP spid="19" grpId="0" animBg="1"/>
      <p:bldP spid="20" grpId="0" animBg="1"/>
      <p:bldP spid="24" grpId="0" animBg="1"/>
      <p:bldP spid="25"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12049125" y="1550988"/>
            <a:ext cx="0" cy="363537"/>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4295965" y="2209922"/>
            <a:ext cx="4101695" cy="599235"/>
            <a:chOff x="3710491" y="1059582"/>
            <a:chExt cx="4101695" cy="599235"/>
          </a:xfrm>
        </p:grpSpPr>
        <p:grpSp>
          <p:nvGrpSpPr>
            <p:cNvPr id="64" name="组合 63"/>
            <p:cNvGrpSpPr/>
            <p:nvPr/>
          </p:nvGrpSpPr>
          <p:grpSpPr>
            <a:xfrm>
              <a:off x="3710491" y="1059582"/>
              <a:ext cx="4101695" cy="599235"/>
              <a:chOff x="4139952" y="1170041"/>
              <a:chExt cx="3672408" cy="536519"/>
            </a:xfrm>
          </p:grpSpPr>
          <p:sp>
            <p:nvSpPr>
              <p:cNvPr id="66" name="圆角矩形 46"/>
              <p:cNvSpPr/>
              <p:nvPr/>
            </p:nvSpPr>
            <p:spPr>
              <a:xfrm>
                <a:off x="4139952" y="1170041"/>
                <a:ext cx="3672408" cy="536519"/>
              </a:xfrm>
              <a:prstGeom prst="roundRect">
                <a:avLst>
                  <a:gd name="adj" fmla="val 50000"/>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ln>
              <a:effectLst>
                <a:outerShdw blurRad="152400" dist="38100" dir="8100000" algn="tr" rotWithShape="0">
                  <a:prstClr val="black">
                    <a:alpha val="3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67" name="圆角矩形 113"/>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1C9494"/>
              </a:solidFill>
              <a:ln w="6350" cap="flat" cmpd="sng" algn="ctr">
                <a:noFill/>
                <a:prstDash val="solid"/>
              </a:ln>
              <a:effectLst>
                <a:innerShdw blurRad="63500" dist="50800" dir="16200000">
                  <a:prstClr val="black">
                    <a:alpha val="32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68" name="TextBox 48"/>
              <p:cNvSpPr txBox="1"/>
              <p:nvPr/>
            </p:nvSpPr>
            <p:spPr>
              <a:xfrm>
                <a:off x="4246444" y="1253634"/>
                <a:ext cx="449515" cy="3570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1C9494"/>
                    </a:solidFill>
                    <a:effectLst>
                      <a:innerShdw blurRad="63500" dist="50800" dir="10800000">
                        <a:prstClr val="black">
                          <a:alpha val="50000"/>
                        </a:prstClr>
                      </a:innerShdw>
                    </a:effectLst>
                    <a:uLnTx/>
                    <a:uFillTx/>
                    <a:latin typeface="微软雅黑" panose="020B0503020204020204" pitchFamily="34" charset="-122"/>
                    <a:ea typeface="微软雅黑" panose="020B0503020204020204" pitchFamily="34" charset="-122"/>
                  </a:rPr>
                  <a:t>01</a:t>
                </a:r>
                <a:endParaRPr kumimoji="0" lang="zh-CN" altLang="en-US" sz="2000" b="1" i="0" u="none" strike="noStrike" kern="0" cap="none" spc="0" normalizeH="0" baseline="0" noProof="0" dirty="0">
                  <a:ln>
                    <a:noFill/>
                  </a:ln>
                  <a:solidFill>
                    <a:srgbClr val="1C9494"/>
                  </a:solidFill>
                  <a:effectLst>
                    <a:innerShdw blurRad="63500" dist="50800" dir="10800000">
                      <a:prstClr val="black">
                        <a:alpha val="50000"/>
                      </a:prstClr>
                    </a:innerShdw>
                  </a:effectLst>
                  <a:uLnTx/>
                  <a:uFillTx/>
                  <a:latin typeface="微软雅黑" panose="020B0503020204020204" pitchFamily="34" charset="-122"/>
                  <a:ea typeface="微软雅黑" panose="020B0503020204020204" pitchFamily="34" charset="-122"/>
                </a:endParaRPr>
              </a:p>
            </p:txBody>
          </p:sp>
        </p:grpSp>
        <p:sp>
          <p:nvSpPr>
            <p:cNvPr id="65" name="TextBox 45"/>
            <p:cNvSpPr txBox="1"/>
            <p:nvPr/>
          </p:nvSpPr>
          <p:spPr>
            <a:xfrm>
              <a:off x="5047052" y="1103616"/>
              <a:ext cx="1620957"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8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研究背景</a:t>
              </a:r>
            </a:p>
          </p:txBody>
        </p:sp>
      </p:grpSp>
      <p:grpSp>
        <p:nvGrpSpPr>
          <p:cNvPr id="69" name="组合 68"/>
          <p:cNvGrpSpPr/>
          <p:nvPr/>
        </p:nvGrpSpPr>
        <p:grpSpPr>
          <a:xfrm>
            <a:off x="4306438" y="2994956"/>
            <a:ext cx="4101695" cy="599235"/>
            <a:chOff x="3720963" y="2324915"/>
            <a:chExt cx="4101695" cy="599235"/>
          </a:xfrm>
        </p:grpSpPr>
        <p:grpSp>
          <p:nvGrpSpPr>
            <p:cNvPr id="70" name="组合 69"/>
            <p:cNvGrpSpPr/>
            <p:nvPr/>
          </p:nvGrpSpPr>
          <p:grpSpPr>
            <a:xfrm>
              <a:off x="3720963" y="2324915"/>
              <a:ext cx="4101695" cy="599235"/>
              <a:chOff x="4139952" y="1170041"/>
              <a:chExt cx="3672408" cy="536519"/>
            </a:xfrm>
          </p:grpSpPr>
          <p:sp>
            <p:nvSpPr>
              <p:cNvPr id="72" name="圆角矩形 52"/>
              <p:cNvSpPr/>
              <p:nvPr/>
            </p:nvSpPr>
            <p:spPr>
              <a:xfrm>
                <a:off x="4139952" y="1170041"/>
                <a:ext cx="3672408" cy="536519"/>
              </a:xfrm>
              <a:prstGeom prst="roundRect">
                <a:avLst>
                  <a:gd name="adj" fmla="val 50000"/>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ln>
              <a:effectLst>
                <a:outerShdw blurRad="152400" dist="38100" dir="8100000" algn="tr" rotWithShape="0">
                  <a:prstClr val="black">
                    <a:alpha val="3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73" name="圆角矩形 113"/>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FAC14D"/>
              </a:solidFill>
              <a:ln w="6350" cap="flat" cmpd="sng" algn="ctr">
                <a:noFill/>
                <a:prstDash val="solid"/>
              </a:ln>
              <a:effectLst>
                <a:innerShdw blurRad="63500" dist="50800" dir="16200000">
                  <a:prstClr val="black">
                    <a:alpha val="32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74" name="TextBox 54"/>
              <p:cNvSpPr txBox="1"/>
              <p:nvPr/>
            </p:nvSpPr>
            <p:spPr>
              <a:xfrm>
                <a:off x="4246444" y="1253634"/>
                <a:ext cx="449515" cy="3570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FAC14D"/>
                    </a:solidFill>
                    <a:effectLst>
                      <a:innerShdw blurRad="63500" dist="50800" dir="10800000">
                        <a:prstClr val="black">
                          <a:alpha val="50000"/>
                        </a:prstClr>
                      </a:innerShdw>
                    </a:effectLst>
                    <a:uLnTx/>
                    <a:uFillTx/>
                    <a:latin typeface="微软雅黑" panose="020B0503020204020204" pitchFamily="34" charset="-122"/>
                    <a:ea typeface="微软雅黑" panose="020B0503020204020204" pitchFamily="34" charset="-122"/>
                  </a:rPr>
                  <a:t>02</a:t>
                </a:r>
                <a:endParaRPr kumimoji="0" lang="zh-CN" altLang="en-US" sz="2000" b="1" i="0" u="none" strike="noStrike" kern="0" cap="none" spc="0" normalizeH="0" baseline="0" noProof="0" dirty="0">
                  <a:ln>
                    <a:noFill/>
                  </a:ln>
                  <a:solidFill>
                    <a:srgbClr val="FAC14D"/>
                  </a:solidFill>
                  <a:effectLst>
                    <a:innerShdw blurRad="63500" dist="50800" dir="10800000">
                      <a:prstClr val="black">
                        <a:alpha val="50000"/>
                      </a:prstClr>
                    </a:innerShdw>
                  </a:effectLst>
                  <a:uLnTx/>
                  <a:uFillTx/>
                  <a:latin typeface="微软雅黑" panose="020B0503020204020204" pitchFamily="34" charset="-122"/>
                  <a:ea typeface="微软雅黑" panose="020B0503020204020204" pitchFamily="34" charset="-122"/>
                </a:endParaRPr>
              </a:p>
            </p:txBody>
          </p:sp>
        </p:grpSp>
        <p:sp>
          <p:nvSpPr>
            <p:cNvPr id="71" name="TextBox 51"/>
            <p:cNvSpPr txBox="1"/>
            <p:nvPr/>
          </p:nvSpPr>
          <p:spPr>
            <a:xfrm>
              <a:off x="5047050" y="2366573"/>
              <a:ext cx="1620957" cy="521970"/>
            </a:xfrm>
            <a:prstGeom prst="rect">
              <a:avLst/>
            </a:prstGeom>
            <a:noFill/>
          </p:spPr>
          <p:txBody>
            <a:bodyPr wrap="square" rtlCol="0">
              <a:spAutoFit/>
            </a:bodyPr>
            <a:lstStyle/>
            <a:p>
              <a:pPr fontAlgn="auto">
                <a:spcBef>
                  <a:spcPts val="0"/>
                </a:spcBef>
                <a:spcAft>
                  <a:spcPts val="0"/>
                </a:spcAft>
              </a:pPr>
              <a:r>
                <a:rPr lang="zh-CN" altLang="en-US" sz="28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研究内容</a:t>
              </a:r>
            </a:p>
          </p:txBody>
        </p:sp>
      </p:grpSp>
      <p:grpSp>
        <p:nvGrpSpPr>
          <p:cNvPr id="75" name="组合 74"/>
          <p:cNvGrpSpPr/>
          <p:nvPr/>
        </p:nvGrpSpPr>
        <p:grpSpPr>
          <a:xfrm>
            <a:off x="4295966" y="3779990"/>
            <a:ext cx="4101695" cy="599235"/>
            <a:chOff x="3710491" y="3590249"/>
            <a:chExt cx="4101695" cy="599235"/>
          </a:xfrm>
        </p:grpSpPr>
        <p:grpSp>
          <p:nvGrpSpPr>
            <p:cNvPr id="76" name="组合 75"/>
            <p:cNvGrpSpPr/>
            <p:nvPr/>
          </p:nvGrpSpPr>
          <p:grpSpPr>
            <a:xfrm>
              <a:off x="3710491" y="3590249"/>
              <a:ext cx="4101695" cy="599235"/>
              <a:chOff x="4139952" y="1170041"/>
              <a:chExt cx="3672408" cy="536519"/>
            </a:xfrm>
          </p:grpSpPr>
          <p:sp>
            <p:nvSpPr>
              <p:cNvPr id="78" name="圆角矩形 58"/>
              <p:cNvSpPr/>
              <p:nvPr/>
            </p:nvSpPr>
            <p:spPr>
              <a:xfrm>
                <a:off x="4139952" y="1170041"/>
                <a:ext cx="3672408" cy="536519"/>
              </a:xfrm>
              <a:prstGeom prst="roundRect">
                <a:avLst>
                  <a:gd name="adj" fmla="val 50000"/>
                </a:avLst>
              </a:prstGeom>
              <a:gradFill flip="none" rotWithShape="1">
                <a:gsLst>
                  <a:gs pos="45000">
                    <a:sysClr val="window" lastClr="FFFFFF"/>
                  </a:gs>
                  <a:gs pos="100000">
                    <a:sysClr val="window" lastClr="FFFFFF">
                      <a:lumMod val="85000"/>
                    </a:sysClr>
                  </a:gs>
                </a:gsLst>
                <a:lin ang="18000000" scaled="0"/>
                <a:tileRect/>
              </a:gradFill>
              <a:ln w="6350" cap="flat" cmpd="sng" algn="ctr">
                <a:gradFill>
                  <a:gsLst>
                    <a:gs pos="0">
                      <a:sysClr val="window" lastClr="FFFFFF">
                        <a:lumMod val="85000"/>
                      </a:sysClr>
                    </a:gs>
                    <a:gs pos="100000">
                      <a:sysClr val="window" lastClr="FFFFFF"/>
                    </a:gs>
                  </a:gsLst>
                  <a:lin ang="17400000" scaled="0"/>
                </a:gradFill>
                <a:prstDash val="solid"/>
              </a:ln>
              <a:effectLst>
                <a:outerShdw blurRad="152400" dist="38100" dir="8100000" algn="tr" rotWithShape="0">
                  <a:prstClr val="black">
                    <a:alpha val="3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79" name="圆角矩形 113"/>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F95647"/>
              </a:solidFill>
              <a:ln w="6350" cap="flat" cmpd="sng" algn="ctr">
                <a:noFill/>
                <a:prstDash val="solid"/>
              </a:ln>
              <a:effectLst>
                <a:innerShdw blurRad="63500" dist="50800" dir="16200000">
                  <a:prstClr val="black">
                    <a:alpha val="32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50" b="0" i="0" u="none" strike="noStrike" kern="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80" name="TextBox 60"/>
              <p:cNvSpPr txBox="1"/>
              <p:nvPr/>
            </p:nvSpPr>
            <p:spPr>
              <a:xfrm>
                <a:off x="4246444" y="1253634"/>
                <a:ext cx="449515" cy="3570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F95647"/>
                    </a:solidFill>
                    <a:effectLst>
                      <a:innerShdw blurRad="63500" dist="50800" dir="10800000">
                        <a:prstClr val="black">
                          <a:alpha val="50000"/>
                        </a:prstClr>
                      </a:innerShdw>
                    </a:effectLst>
                    <a:uLnTx/>
                    <a:uFillTx/>
                    <a:latin typeface="微软雅黑" panose="020B0503020204020204" pitchFamily="34" charset="-122"/>
                    <a:ea typeface="微软雅黑" panose="020B0503020204020204" pitchFamily="34" charset="-122"/>
                  </a:rPr>
                  <a:t>03</a:t>
                </a:r>
                <a:endParaRPr kumimoji="0" lang="zh-CN" altLang="en-US" sz="2000" b="1" i="0" u="none" strike="noStrike" kern="0" cap="none" spc="0" normalizeH="0" baseline="0" noProof="0" dirty="0">
                  <a:ln>
                    <a:noFill/>
                  </a:ln>
                  <a:solidFill>
                    <a:srgbClr val="F95647"/>
                  </a:solidFill>
                  <a:effectLst>
                    <a:innerShdw blurRad="63500" dist="50800" dir="10800000">
                      <a:prstClr val="black">
                        <a:alpha val="50000"/>
                      </a:prstClr>
                    </a:innerShdw>
                  </a:effectLst>
                  <a:uLnTx/>
                  <a:uFillTx/>
                  <a:latin typeface="微软雅黑" panose="020B0503020204020204" pitchFamily="34" charset="-122"/>
                  <a:ea typeface="微软雅黑" panose="020B0503020204020204" pitchFamily="34" charset="-122"/>
                </a:endParaRPr>
              </a:p>
            </p:txBody>
          </p:sp>
        </p:grpSp>
        <p:sp>
          <p:nvSpPr>
            <p:cNvPr id="77" name="TextBox 57"/>
            <p:cNvSpPr txBox="1"/>
            <p:nvPr/>
          </p:nvSpPr>
          <p:spPr>
            <a:xfrm>
              <a:off x="5057705" y="3638773"/>
              <a:ext cx="2015311" cy="523220"/>
            </a:xfrm>
            <a:prstGeom prst="rect">
              <a:avLst/>
            </a:prstGeom>
            <a:noFill/>
          </p:spPr>
          <p:txBody>
            <a:bodyPr wrap="square" rtlCol="0">
              <a:spAutoFit/>
            </a:bodyPr>
            <a:lstStyle/>
            <a:p>
              <a:pPr fontAlgn="auto">
                <a:spcBef>
                  <a:spcPts val="0"/>
                </a:spcBef>
                <a:spcAft>
                  <a:spcPts val="0"/>
                </a:spcAft>
              </a:pPr>
              <a:r>
                <a:rPr lang="zh-CN" altLang="en-US" sz="28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总结与展望</a:t>
              </a:r>
            </a:p>
          </p:txBody>
        </p:sp>
      </p:grpSp>
      <p:grpSp>
        <p:nvGrpSpPr>
          <p:cNvPr id="126" name="组合 18"/>
          <p:cNvGrpSpPr/>
          <p:nvPr/>
        </p:nvGrpSpPr>
        <p:grpSpPr bwMode="auto">
          <a:xfrm>
            <a:off x="1117025" y="2253586"/>
            <a:ext cx="1946275" cy="1939925"/>
            <a:chOff x="1709739" y="2636838"/>
            <a:chExt cx="1590160" cy="1584325"/>
          </a:xfrm>
          <a:gradFill>
            <a:gsLst>
              <a:gs pos="0">
                <a:srgbClr val="173D6F"/>
              </a:gs>
              <a:gs pos="74000">
                <a:srgbClr val="275CA2"/>
              </a:gs>
              <a:gs pos="100000">
                <a:srgbClr val="2D69B8"/>
              </a:gs>
            </a:gsLst>
            <a:lin ang="5400000" scaled="1"/>
          </a:gradFill>
          <a:effectLst>
            <a:outerShdw blurRad="50800" dist="38100" dir="2700000" algn="tl" rotWithShape="0">
              <a:prstClr val="black">
                <a:alpha val="40000"/>
              </a:prstClr>
            </a:outerShdw>
          </a:effectLst>
        </p:grpSpPr>
        <p:sp>
          <p:nvSpPr>
            <p:cNvPr id="127" name="Freeform 6"/>
            <p:cNvSpPr>
              <a:spLocks noChangeArrowheads="1"/>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endParaRPr lang="zh-CN" altLang="en-US" dirty="0">
                <a:effectLst>
                  <a:outerShdw blurRad="38100" dist="38100" dir="2700000" algn="tl">
                    <a:srgbClr val="000000">
                      <a:alpha val="43137"/>
                    </a:srgbClr>
                  </a:outerShdw>
                </a:effectLst>
              </a:endParaRPr>
            </a:p>
          </p:txBody>
        </p:sp>
        <p:sp>
          <p:nvSpPr>
            <p:cNvPr id="128" name="Freeform 7"/>
            <p:cNvSpPr>
              <a:spLocks noEditPoints="1" noChangeArrowhead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endParaRPr lang="zh-CN" altLang="en-US"/>
            </a:p>
          </p:txBody>
        </p:sp>
        <p:sp>
          <p:nvSpPr>
            <p:cNvPr id="129" name="Freeform 8"/>
            <p:cNvSpPr>
              <a:spLocks noChangeArrowheads="1"/>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endParaRPr lang="zh-CN" altLang="en-US"/>
            </a:p>
          </p:txBody>
        </p:sp>
        <p:sp>
          <p:nvSpPr>
            <p:cNvPr id="130" name="Freeform 9"/>
            <p:cNvSpPr>
              <a:spLocks noChangeArrowheads="1"/>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endParaRPr lang="zh-CN" altLang="en-US"/>
            </a:p>
          </p:txBody>
        </p:sp>
        <p:sp>
          <p:nvSpPr>
            <p:cNvPr id="131" name="Freeform 10"/>
            <p:cNvSpPr>
              <a:spLocks noChangeArrowheads="1"/>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endParaRPr lang="zh-CN" altLang="en-US"/>
            </a:p>
          </p:txBody>
        </p:sp>
        <p:sp>
          <p:nvSpPr>
            <p:cNvPr id="132" name="Freeform 11"/>
            <p:cNvSpPr>
              <a:spLocks noChangeArrowheads="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endParaRPr lang="zh-CN" altLang="en-US"/>
            </a:p>
          </p:txBody>
        </p:sp>
        <p:sp>
          <p:nvSpPr>
            <p:cNvPr id="133" name="Freeform 12"/>
            <p:cNvSpPr>
              <a:spLocks noChangeArrowheads="1"/>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endParaRPr lang="zh-CN" altLang="en-US"/>
            </a:p>
          </p:txBody>
        </p:sp>
        <p:sp>
          <p:nvSpPr>
            <p:cNvPr id="134" name="Freeform 13"/>
            <p:cNvSpPr>
              <a:spLocks noChangeArrowheads="1"/>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endParaRPr lang="zh-CN" altLang="en-US"/>
            </a:p>
          </p:txBody>
        </p:sp>
        <p:sp>
          <p:nvSpPr>
            <p:cNvPr id="135" name="Freeform 14"/>
            <p:cNvSpPr>
              <a:spLocks noChangeArrowheads="1"/>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endParaRPr lang="zh-CN" altLang="en-US"/>
            </a:p>
          </p:txBody>
        </p:sp>
      </p:grpSp>
      <p:sp>
        <p:nvSpPr>
          <p:cNvPr id="136" name="文本框 135"/>
          <p:cNvSpPr txBox="1"/>
          <p:nvPr/>
        </p:nvSpPr>
        <p:spPr>
          <a:xfrm>
            <a:off x="679182" y="4180877"/>
            <a:ext cx="2657475" cy="585788"/>
          </a:xfrm>
          <a:prstGeom prst="rect">
            <a:avLst/>
          </a:prstGeom>
          <a:noFill/>
        </p:spPr>
        <p:txBody>
          <a:bodyPr>
            <a:spAutoFit/>
          </a:bodyPr>
          <a:lstStyle/>
          <a:p>
            <a:pPr algn="ctr" fontAlgn="auto">
              <a:defRPr/>
            </a:pPr>
            <a:r>
              <a:rPr lang="zh-CN" altLang="en-US" sz="3200" b="1" spc="300" noProof="1">
                <a:gradFill>
                  <a:gsLst>
                    <a:gs pos="0">
                      <a:srgbClr val="173D6F"/>
                    </a:gs>
                    <a:gs pos="74000">
                      <a:srgbClr val="275CA2"/>
                    </a:gs>
                    <a:gs pos="100000">
                      <a:srgbClr val="2D69B8"/>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a:t>
            </a:r>
            <a:r>
              <a:rPr lang="en-US" altLang="zh-CN" sz="3200" b="1" spc="300" noProof="1">
                <a:gradFill>
                  <a:gsLst>
                    <a:gs pos="0">
                      <a:srgbClr val="173D6F"/>
                    </a:gs>
                    <a:gs pos="74000">
                      <a:srgbClr val="275CA2"/>
                    </a:gs>
                    <a:gs pos="100000">
                      <a:srgbClr val="2D69B8"/>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3200" b="1" spc="300" noProof="1">
                <a:gradFill>
                  <a:gsLst>
                    <a:gs pos="0">
                      <a:srgbClr val="173D6F"/>
                    </a:gs>
                    <a:gs pos="74000">
                      <a:srgbClr val="275CA2"/>
                    </a:gs>
                    <a:gs pos="100000">
                      <a:srgbClr val="2D69B8"/>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录</a:t>
            </a:r>
            <a:endParaRPr lang="zh-HK" altLang="en-US" sz="3200" b="1" spc="300" noProof="1">
              <a:gradFill>
                <a:gsLst>
                  <a:gs pos="0">
                    <a:srgbClr val="173D6F"/>
                  </a:gs>
                  <a:gs pos="74000">
                    <a:srgbClr val="275CA2"/>
                  </a:gs>
                  <a:gs pos="100000">
                    <a:srgbClr val="2D69B8"/>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6"/>
                                        </p:tgtEl>
                                        <p:attrNameLst>
                                          <p:attrName>style.visibility</p:attrName>
                                        </p:attrNameLst>
                                      </p:cBhvr>
                                      <p:to>
                                        <p:strVal val="visible"/>
                                      </p:to>
                                    </p:set>
                                    <p:anim calcmode="lin" valueType="num">
                                      <p:cBhvr additive="base">
                                        <p:cTn id="7" dur="500" fill="hold"/>
                                        <p:tgtEl>
                                          <p:spTgt spid="126"/>
                                        </p:tgtEl>
                                        <p:attrNameLst>
                                          <p:attrName>ppt_x</p:attrName>
                                        </p:attrNameLst>
                                      </p:cBhvr>
                                      <p:tavLst>
                                        <p:tav tm="0">
                                          <p:val>
                                            <p:strVal val="0-#ppt_w/2"/>
                                          </p:val>
                                        </p:tav>
                                        <p:tav tm="100000">
                                          <p:val>
                                            <p:strVal val="#ppt_x"/>
                                          </p:val>
                                        </p:tav>
                                      </p:tavLst>
                                    </p:anim>
                                    <p:anim calcmode="lin" valueType="num">
                                      <p:cBhvr additive="base">
                                        <p:cTn id="8" dur="500" fill="hold"/>
                                        <p:tgtEl>
                                          <p:spTgt spid="12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6"/>
                                        </p:tgtEl>
                                        <p:attrNameLst>
                                          <p:attrName>style.visibility</p:attrName>
                                        </p:attrNameLst>
                                      </p:cBhvr>
                                      <p:to>
                                        <p:strVal val="visible"/>
                                      </p:to>
                                    </p:set>
                                    <p:anim calcmode="lin" valueType="num">
                                      <p:cBhvr additive="base">
                                        <p:cTn id="11" dur="500" fill="hold"/>
                                        <p:tgtEl>
                                          <p:spTgt spid="136"/>
                                        </p:tgtEl>
                                        <p:attrNameLst>
                                          <p:attrName>ppt_x</p:attrName>
                                        </p:attrNameLst>
                                      </p:cBhvr>
                                      <p:tavLst>
                                        <p:tav tm="0">
                                          <p:val>
                                            <p:strVal val="0-#ppt_w/2"/>
                                          </p:val>
                                        </p:tav>
                                        <p:tav tm="100000">
                                          <p:val>
                                            <p:strVal val="#ppt_x"/>
                                          </p:val>
                                        </p:tav>
                                      </p:tavLst>
                                    </p:anim>
                                    <p:anim calcmode="lin" valueType="num">
                                      <p:cBhvr additive="base">
                                        <p:cTn id="12" dur="500" fill="hold"/>
                                        <p:tgtEl>
                                          <p:spTgt spid="136"/>
                                        </p:tgtEl>
                                        <p:attrNameLst>
                                          <p:attrName>ppt_y</p:attrName>
                                        </p:attrNameLst>
                                      </p:cBhvr>
                                      <p:tavLst>
                                        <p:tav tm="0">
                                          <p:val>
                                            <p:strVal val="#ppt_y"/>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up)">
                                      <p:cBhvr>
                                        <p:cTn id="15" dur="500"/>
                                        <p:tgtEl>
                                          <p:spTgt spid="63"/>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wipe(up)">
                                      <p:cBhvr>
                                        <p:cTn id="19" dur="500"/>
                                        <p:tgtEl>
                                          <p:spTgt spid="69"/>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wipe(up)">
                                      <p:cBhvr>
                                        <p:cTn id="23" dur="500"/>
                                        <p:tgtEl>
                                          <p:spTgt spid="75"/>
                                        </p:tgtEl>
                                      </p:cBhvr>
                                    </p:animEffect>
                                  </p:childTnLst>
                                </p:cTn>
                              </p:par>
                              <p:par>
                                <p:cTn id="24" presetID="6" presetClass="emph" presetSubtype="0" fill="hold" nodeType="withEffect">
                                  <p:stCondLst>
                                    <p:cond delay="0"/>
                                  </p:stCondLst>
                                  <p:childTnLst>
                                    <p:animScale>
                                      <p:cBhvr>
                                        <p:cTn id="25" dur="500" fill="hold"/>
                                        <p:tgtEl>
                                          <p:spTgt spid="63"/>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7"/>
          <p:cNvSpPr txBox="1"/>
          <p:nvPr/>
        </p:nvSpPr>
        <p:spPr>
          <a:xfrm>
            <a:off x="2280920" y="605790"/>
            <a:ext cx="2057400" cy="521970"/>
          </a:xfrm>
          <a:prstGeom prst="rect">
            <a:avLst/>
          </a:prstGeom>
          <a:noFill/>
        </p:spPr>
        <p:txBody>
          <a:bodyPr wrap="square" rtlCol="0">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 算法设计</a:t>
            </a:r>
          </a:p>
        </p:txBody>
      </p:sp>
      <p:grpSp>
        <p:nvGrpSpPr>
          <p:cNvPr id="8" name="组合 7"/>
          <p:cNvGrpSpPr/>
          <p:nvPr/>
        </p:nvGrpSpPr>
        <p:grpSpPr bwMode="auto">
          <a:xfrm>
            <a:off x="13335" y="571500"/>
            <a:ext cx="2070735" cy="530225"/>
            <a:chOff x="0" y="284389"/>
            <a:chExt cx="1692275" cy="529772"/>
          </a:xfrm>
        </p:grpSpPr>
        <p:sp>
          <p:nvSpPr>
            <p:cNvPr id="9" name="矩形 8"/>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研究内容二</a:t>
              </a:r>
            </a:p>
          </p:txBody>
        </p:sp>
        <p:sp>
          <p:nvSpPr>
            <p:cNvPr id="10" name="矩形 9"/>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5" name="圆角矩形 33"/>
          <p:cNvSpPr/>
          <p:nvPr/>
        </p:nvSpPr>
        <p:spPr>
          <a:xfrm>
            <a:off x="360299" y="1259498"/>
            <a:ext cx="1723771" cy="46124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静态优化问题</a:t>
            </a:r>
          </a:p>
        </p:txBody>
      </p:sp>
      <p:grpSp>
        <p:nvGrpSpPr>
          <p:cNvPr id="3" name="组合 2">
            <a:extLst>
              <a:ext uri="{FF2B5EF4-FFF2-40B4-BE49-F238E27FC236}">
                <a16:creationId xmlns:a16="http://schemas.microsoft.com/office/drawing/2014/main" id="{CCABCA01-4E5E-533F-B5A2-5F1B9333511B}"/>
              </a:ext>
            </a:extLst>
          </p:cNvPr>
          <p:cNvGrpSpPr/>
          <p:nvPr/>
        </p:nvGrpSpPr>
        <p:grpSpPr>
          <a:xfrm>
            <a:off x="360299" y="1738853"/>
            <a:ext cx="4078697" cy="4933550"/>
            <a:chOff x="360299" y="1738853"/>
            <a:chExt cx="4078697" cy="4933550"/>
          </a:xfrm>
        </p:grpSpPr>
        <p:grpSp>
          <p:nvGrpSpPr>
            <p:cNvPr id="5" name="组合 4">
              <a:extLst>
                <a:ext uri="{FF2B5EF4-FFF2-40B4-BE49-F238E27FC236}">
                  <a16:creationId xmlns:a16="http://schemas.microsoft.com/office/drawing/2014/main" id="{E5FB37E4-4F42-F8B8-5463-1F961CC7E038}"/>
                </a:ext>
              </a:extLst>
            </p:cNvPr>
            <p:cNvGrpSpPr/>
            <p:nvPr/>
          </p:nvGrpSpPr>
          <p:grpSpPr>
            <a:xfrm>
              <a:off x="360299" y="1738853"/>
              <a:ext cx="4078697" cy="2770318"/>
              <a:chOff x="4460268" y="2623220"/>
              <a:chExt cx="4178285" cy="2883949"/>
            </a:xfrm>
          </p:grpSpPr>
          <p:pic>
            <p:nvPicPr>
              <p:cNvPr id="13" name="图片 12">
                <a:extLst>
                  <a:ext uri="{FF2B5EF4-FFF2-40B4-BE49-F238E27FC236}">
                    <a16:creationId xmlns:a16="http://schemas.microsoft.com/office/drawing/2014/main" id="{05C24860-EA6B-C36D-3FA6-ED6B93F4ADD9}"/>
                  </a:ext>
                </a:extLst>
              </p:cNvPr>
              <p:cNvPicPr>
                <a:picLocks noChangeAspect="1"/>
              </p:cNvPicPr>
              <p:nvPr/>
            </p:nvPicPr>
            <p:blipFill>
              <a:blip r:embed="rId3"/>
              <a:stretch>
                <a:fillRect/>
              </a:stretch>
            </p:blipFill>
            <p:spPr>
              <a:xfrm>
                <a:off x="4460268" y="2623220"/>
                <a:ext cx="4131471" cy="1927324"/>
              </a:xfrm>
              <a:prstGeom prst="rect">
                <a:avLst/>
              </a:prstGeom>
            </p:spPr>
          </p:pic>
          <p:pic>
            <p:nvPicPr>
              <p:cNvPr id="14" name="图片 13">
                <a:extLst>
                  <a:ext uri="{FF2B5EF4-FFF2-40B4-BE49-F238E27FC236}">
                    <a16:creationId xmlns:a16="http://schemas.microsoft.com/office/drawing/2014/main" id="{ADE59089-B5E5-B385-423D-051700EA08DC}"/>
                  </a:ext>
                </a:extLst>
              </p:cNvPr>
              <p:cNvPicPr>
                <a:picLocks noChangeAspect="1"/>
              </p:cNvPicPr>
              <p:nvPr/>
            </p:nvPicPr>
            <p:blipFill>
              <a:blip r:embed="rId4"/>
              <a:stretch>
                <a:fillRect/>
              </a:stretch>
            </p:blipFill>
            <p:spPr>
              <a:xfrm>
                <a:off x="4888155" y="4572472"/>
                <a:ext cx="3750398" cy="934697"/>
              </a:xfrm>
              <a:prstGeom prst="rect">
                <a:avLst/>
              </a:prstGeom>
            </p:spPr>
          </p:pic>
        </p:grpSp>
        <p:pic>
          <p:nvPicPr>
            <p:cNvPr id="27" name="图片 26">
              <a:extLst>
                <a:ext uri="{FF2B5EF4-FFF2-40B4-BE49-F238E27FC236}">
                  <a16:creationId xmlns:a16="http://schemas.microsoft.com/office/drawing/2014/main" id="{262E7B12-6B70-14A2-6F9E-C6D9BB0122C6}"/>
                </a:ext>
              </a:extLst>
            </p:cNvPr>
            <p:cNvPicPr>
              <a:picLocks noChangeAspect="1"/>
            </p:cNvPicPr>
            <p:nvPr/>
          </p:nvPicPr>
          <p:blipFill>
            <a:blip r:embed="rId5"/>
            <a:stretch>
              <a:fillRect/>
            </a:stretch>
          </p:blipFill>
          <p:spPr>
            <a:xfrm>
              <a:off x="537422" y="4530234"/>
              <a:ext cx="2539464" cy="2142169"/>
            </a:xfrm>
            <a:prstGeom prst="rect">
              <a:avLst/>
            </a:prstGeom>
          </p:spPr>
        </p:pic>
      </p:grpSp>
      <p:sp>
        <p:nvSpPr>
          <p:cNvPr id="28" name="左大括号 27">
            <a:extLst>
              <a:ext uri="{FF2B5EF4-FFF2-40B4-BE49-F238E27FC236}">
                <a16:creationId xmlns:a16="http://schemas.microsoft.com/office/drawing/2014/main" id="{2C49045B-2EEF-668B-BE58-1B74C61FA6D9}"/>
              </a:ext>
            </a:extLst>
          </p:cNvPr>
          <p:cNvSpPr/>
          <p:nvPr/>
        </p:nvSpPr>
        <p:spPr>
          <a:xfrm>
            <a:off x="4486840" y="1259499"/>
            <a:ext cx="218166" cy="5277104"/>
          </a:xfrm>
          <a:prstGeom prst="leftBrace">
            <a:avLst>
              <a:gd name="adj1" fmla="val 91330"/>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b="1" dirty="0">
              <a:solidFill>
                <a:schemeClr val="accent2"/>
              </a:soli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97035AAC-C4EB-01F9-8100-A8CA89FB5B80}"/>
              </a:ext>
            </a:extLst>
          </p:cNvPr>
          <p:cNvGrpSpPr/>
          <p:nvPr/>
        </p:nvGrpSpPr>
        <p:grpSpPr>
          <a:xfrm>
            <a:off x="4705006" y="1252603"/>
            <a:ext cx="4217453" cy="5266157"/>
            <a:chOff x="4705006" y="1252603"/>
            <a:chExt cx="4217453" cy="5266157"/>
          </a:xfrm>
        </p:grpSpPr>
        <p:pic>
          <p:nvPicPr>
            <p:cNvPr id="32" name="图片 31">
              <a:extLst>
                <a:ext uri="{FF2B5EF4-FFF2-40B4-BE49-F238E27FC236}">
                  <a16:creationId xmlns:a16="http://schemas.microsoft.com/office/drawing/2014/main" id="{11E91820-D2C1-FC54-2942-2E9D9B836A03}"/>
                </a:ext>
              </a:extLst>
            </p:cNvPr>
            <p:cNvPicPr>
              <a:picLocks noChangeAspect="1"/>
            </p:cNvPicPr>
            <p:nvPr/>
          </p:nvPicPr>
          <p:blipFill>
            <a:blip r:embed="rId6"/>
            <a:stretch>
              <a:fillRect/>
            </a:stretch>
          </p:blipFill>
          <p:spPr>
            <a:xfrm>
              <a:off x="4746548" y="5990974"/>
              <a:ext cx="3995285" cy="527786"/>
            </a:xfrm>
            <a:prstGeom prst="rect">
              <a:avLst/>
            </a:prstGeom>
          </p:spPr>
        </p:pic>
        <p:pic>
          <p:nvPicPr>
            <p:cNvPr id="29" name="图片 28">
              <a:extLst>
                <a:ext uri="{FF2B5EF4-FFF2-40B4-BE49-F238E27FC236}">
                  <a16:creationId xmlns:a16="http://schemas.microsoft.com/office/drawing/2014/main" id="{5787BEC7-CAE0-65A2-75CA-0488D4BB8897}"/>
                </a:ext>
              </a:extLst>
            </p:cNvPr>
            <p:cNvPicPr>
              <a:picLocks noChangeAspect="1"/>
            </p:cNvPicPr>
            <p:nvPr/>
          </p:nvPicPr>
          <p:blipFill>
            <a:blip r:embed="rId7"/>
            <a:stretch>
              <a:fillRect/>
            </a:stretch>
          </p:blipFill>
          <p:spPr>
            <a:xfrm>
              <a:off x="4705006" y="1744780"/>
              <a:ext cx="3886202" cy="820945"/>
            </a:xfrm>
            <a:prstGeom prst="rect">
              <a:avLst/>
            </a:prstGeom>
          </p:spPr>
        </p:pic>
        <p:pic>
          <p:nvPicPr>
            <p:cNvPr id="30" name="图片 29">
              <a:extLst>
                <a:ext uri="{FF2B5EF4-FFF2-40B4-BE49-F238E27FC236}">
                  <a16:creationId xmlns:a16="http://schemas.microsoft.com/office/drawing/2014/main" id="{91365D56-6561-452E-6D5F-63FDFB011C12}"/>
                </a:ext>
              </a:extLst>
            </p:cNvPr>
            <p:cNvPicPr>
              <a:picLocks noChangeAspect="1"/>
            </p:cNvPicPr>
            <p:nvPr/>
          </p:nvPicPr>
          <p:blipFill>
            <a:blip r:embed="rId8"/>
            <a:stretch>
              <a:fillRect/>
            </a:stretch>
          </p:blipFill>
          <p:spPr>
            <a:xfrm>
              <a:off x="4746548" y="3150973"/>
              <a:ext cx="4175911" cy="578021"/>
            </a:xfrm>
            <a:prstGeom prst="rect">
              <a:avLst/>
            </a:prstGeom>
          </p:spPr>
        </p:pic>
        <p:pic>
          <p:nvPicPr>
            <p:cNvPr id="31" name="图片 30">
              <a:extLst>
                <a:ext uri="{FF2B5EF4-FFF2-40B4-BE49-F238E27FC236}">
                  <a16:creationId xmlns:a16="http://schemas.microsoft.com/office/drawing/2014/main" id="{263CFA5B-DCD6-C3BD-E78B-02371CC72303}"/>
                </a:ext>
              </a:extLst>
            </p:cNvPr>
            <p:cNvPicPr>
              <a:picLocks noChangeAspect="1"/>
            </p:cNvPicPr>
            <p:nvPr/>
          </p:nvPicPr>
          <p:blipFill>
            <a:blip r:embed="rId9"/>
            <a:stretch>
              <a:fillRect/>
            </a:stretch>
          </p:blipFill>
          <p:spPr>
            <a:xfrm>
              <a:off x="4763241" y="4393693"/>
              <a:ext cx="3271097" cy="903390"/>
            </a:xfrm>
            <a:prstGeom prst="rect">
              <a:avLst/>
            </a:prstGeom>
          </p:spPr>
        </p:pic>
        <p:sp>
          <p:nvSpPr>
            <p:cNvPr id="33" name="矩形: 圆角 2">
              <a:extLst>
                <a:ext uri="{FF2B5EF4-FFF2-40B4-BE49-F238E27FC236}">
                  <a16:creationId xmlns:a16="http://schemas.microsoft.com/office/drawing/2014/main" id="{7F262D36-D967-08FC-B223-77294E08ACD5}"/>
                </a:ext>
              </a:extLst>
            </p:cNvPr>
            <p:cNvSpPr/>
            <p:nvPr/>
          </p:nvSpPr>
          <p:spPr>
            <a:xfrm>
              <a:off x="4763241" y="1252603"/>
              <a:ext cx="3827967" cy="35521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子问题</a:t>
              </a:r>
              <a:r>
                <a:rPr lang="en-US" altLang="zh-CN" dirty="0">
                  <a:solidFill>
                    <a:schemeClr val="bg1"/>
                  </a:solidFill>
                  <a:latin typeface="微软雅黑" panose="020B0503020204020204" pitchFamily="34" charset="-122"/>
                  <a:ea typeface="微软雅黑" panose="020B0503020204020204" pitchFamily="34" charset="-122"/>
                </a:rPr>
                <a:t>2-1</a:t>
              </a:r>
              <a:r>
                <a:rPr lang="zh-CN" altLang="en-US" dirty="0">
                  <a:solidFill>
                    <a:schemeClr val="bg1"/>
                  </a:solidFill>
                  <a:latin typeface="微软雅黑" panose="020B0503020204020204" pitchFamily="34" charset="-122"/>
                  <a:ea typeface="微软雅黑" panose="020B0503020204020204" pitchFamily="34" charset="-122"/>
                </a:rPr>
                <a:t>：整数规划问题</a:t>
              </a:r>
            </a:p>
          </p:txBody>
        </p:sp>
        <p:sp>
          <p:nvSpPr>
            <p:cNvPr id="34" name="矩形: 圆角 2">
              <a:extLst>
                <a:ext uri="{FF2B5EF4-FFF2-40B4-BE49-F238E27FC236}">
                  <a16:creationId xmlns:a16="http://schemas.microsoft.com/office/drawing/2014/main" id="{D68F11EE-0190-F314-E9D4-73A246286015}"/>
                </a:ext>
              </a:extLst>
            </p:cNvPr>
            <p:cNvSpPr/>
            <p:nvPr/>
          </p:nvSpPr>
          <p:spPr>
            <a:xfrm>
              <a:off x="4763241" y="2726988"/>
              <a:ext cx="3827967" cy="35521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子问题</a:t>
              </a:r>
              <a:r>
                <a:rPr lang="en-US" altLang="zh-CN" dirty="0">
                  <a:solidFill>
                    <a:schemeClr val="bg1"/>
                  </a:solidFill>
                  <a:latin typeface="微软雅黑" panose="020B0503020204020204" pitchFamily="34" charset="-122"/>
                  <a:ea typeface="微软雅黑" panose="020B0503020204020204" pitchFamily="34" charset="-122"/>
                </a:rPr>
                <a:t>2-2</a:t>
              </a:r>
              <a:r>
                <a:rPr lang="zh-CN" altLang="en-US" dirty="0">
                  <a:solidFill>
                    <a:schemeClr val="bg1"/>
                  </a:solidFill>
                  <a:latin typeface="微软雅黑" panose="020B0503020204020204" pitchFamily="34" charset="-122"/>
                  <a:ea typeface="微软雅黑" panose="020B0503020204020204" pitchFamily="34" charset="-122"/>
                </a:rPr>
                <a:t>：凸优化问题</a:t>
              </a:r>
            </a:p>
          </p:txBody>
        </p:sp>
        <p:sp>
          <p:nvSpPr>
            <p:cNvPr id="35" name="矩形: 圆角 2">
              <a:extLst>
                <a:ext uri="{FF2B5EF4-FFF2-40B4-BE49-F238E27FC236}">
                  <a16:creationId xmlns:a16="http://schemas.microsoft.com/office/drawing/2014/main" id="{BEBDAD73-FF34-5A7B-99A4-AB96D6BB0DE4}"/>
                </a:ext>
              </a:extLst>
            </p:cNvPr>
            <p:cNvSpPr/>
            <p:nvPr/>
          </p:nvSpPr>
          <p:spPr>
            <a:xfrm>
              <a:off x="4763241" y="3912799"/>
              <a:ext cx="3827967" cy="35521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子问题</a:t>
              </a:r>
              <a:r>
                <a:rPr lang="en-US" altLang="zh-CN" dirty="0">
                  <a:solidFill>
                    <a:schemeClr val="bg1"/>
                  </a:solidFill>
                  <a:latin typeface="微软雅黑" panose="020B0503020204020204" pitchFamily="34" charset="-122"/>
                  <a:ea typeface="微软雅黑" panose="020B0503020204020204" pitchFamily="34" charset="-122"/>
                </a:rPr>
                <a:t>2-3</a:t>
              </a:r>
              <a:r>
                <a:rPr lang="zh-CN" altLang="en-US" dirty="0">
                  <a:solidFill>
                    <a:schemeClr val="bg1"/>
                  </a:solidFill>
                  <a:latin typeface="微软雅黑" panose="020B0503020204020204" pitchFamily="34" charset="-122"/>
                  <a:ea typeface="微软雅黑" panose="020B0503020204020204" pitchFamily="34" charset="-122"/>
                </a:rPr>
                <a:t>：线性规划问题</a:t>
              </a:r>
            </a:p>
          </p:txBody>
        </p:sp>
        <p:sp>
          <p:nvSpPr>
            <p:cNvPr id="36" name="矩形: 圆角 2">
              <a:extLst>
                <a:ext uri="{FF2B5EF4-FFF2-40B4-BE49-F238E27FC236}">
                  <a16:creationId xmlns:a16="http://schemas.microsoft.com/office/drawing/2014/main" id="{083D476B-3F87-859E-5219-E839C9B558FF}"/>
                </a:ext>
              </a:extLst>
            </p:cNvPr>
            <p:cNvSpPr/>
            <p:nvPr/>
          </p:nvSpPr>
          <p:spPr>
            <a:xfrm>
              <a:off x="4746548" y="5492183"/>
              <a:ext cx="3827967" cy="35521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子问题</a:t>
              </a:r>
              <a:r>
                <a:rPr lang="en-US" altLang="zh-CN" dirty="0">
                  <a:solidFill>
                    <a:schemeClr val="bg1"/>
                  </a:solidFill>
                  <a:latin typeface="微软雅黑" panose="020B0503020204020204" pitchFamily="34" charset="-122"/>
                  <a:ea typeface="微软雅黑" panose="020B0503020204020204" pitchFamily="34" charset="-122"/>
                </a:rPr>
                <a:t>2-4</a:t>
              </a:r>
              <a:r>
                <a:rPr lang="zh-CN" altLang="en-US" dirty="0">
                  <a:solidFill>
                    <a:schemeClr val="bg1"/>
                  </a:solidFill>
                  <a:latin typeface="微软雅黑" panose="020B0503020204020204" pitchFamily="34" charset="-122"/>
                  <a:ea typeface="微软雅黑" panose="020B0503020204020204" pitchFamily="34" charset="-122"/>
                </a:rPr>
                <a:t>：背包问题</a:t>
              </a:r>
            </a:p>
          </p:txBody>
        </p:sp>
      </p:grpSp>
      <p:sp>
        <p:nvSpPr>
          <p:cNvPr id="38" name="圆角矩形 11">
            <a:extLst>
              <a:ext uri="{FF2B5EF4-FFF2-40B4-BE49-F238E27FC236}">
                <a16:creationId xmlns:a16="http://schemas.microsoft.com/office/drawing/2014/main" id="{8CE892D3-3E23-628F-FDB8-8FAF7C5A2012}"/>
              </a:ext>
            </a:extLst>
          </p:cNvPr>
          <p:cNvSpPr/>
          <p:nvPr/>
        </p:nvSpPr>
        <p:spPr>
          <a:xfrm>
            <a:off x="3397519" y="4917069"/>
            <a:ext cx="839350" cy="76002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问题解耦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8" presetClass="entr" presetSubtype="6" fill="hold" grpId="0" nodeType="after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strips(downRight)">
                                      <p:cBhvr>
                                        <p:cTn id="13" dur="1000"/>
                                        <p:tgtEl>
                                          <p:spTgt spid="55"/>
                                        </p:tgtEl>
                                      </p:cBhvr>
                                    </p:animEffect>
                                  </p:childTnLst>
                                </p:cTn>
                              </p:par>
                            </p:childTnLst>
                          </p:cTn>
                        </p:par>
                        <p:par>
                          <p:cTn id="14" fill="hold">
                            <p:stCondLst>
                              <p:cond delay="1500"/>
                            </p:stCondLst>
                            <p:childTnLst>
                              <p:par>
                                <p:cTn id="15" presetID="9"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par>
                          <p:cTn id="18" fill="hold">
                            <p:stCondLst>
                              <p:cond delay="2000"/>
                            </p:stCondLst>
                            <p:childTnLst>
                              <p:par>
                                <p:cTn id="19" presetID="37" presetClass="entr" presetSubtype="0"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anim calcmode="lin" valueType="num">
                                      <p:cBhvr>
                                        <p:cTn id="22" dur="1000" fill="hold"/>
                                        <p:tgtEl>
                                          <p:spTgt spid="38"/>
                                        </p:tgtEl>
                                        <p:attrNameLst>
                                          <p:attrName>ppt_x</p:attrName>
                                        </p:attrNameLst>
                                      </p:cBhvr>
                                      <p:tavLst>
                                        <p:tav tm="0">
                                          <p:val>
                                            <p:strVal val="#ppt_x"/>
                                          </p:val>
                                        </p:tav>
                                        <p:tav tm="100000">
                                          <p:val>
                                            <p:strVal val="#ppt_x"/>
                                          </p:val>
                                        </p:tav>
                                      </p:tavLst>
                                    </p:anim>
                                    <p:anim calcmode="lin" valueType="num">
                                      <p:cBhvr>
                                        <p:cTn id="23" dur="900" decel="100000" fill="hold"/>
                                        <p:tgtEl>
                                          <p:spTgt spid="38"/>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par>
                          <p:cTn id="25" fill="hold">
                            <p:stCondLst>
                              <p:cond delay="3000"/>
                            </p:stCondLst>
                            <p:childTnLst>
                              <p:par>
                                <p:cTn id="26" presetID="17" presetClass="entr" presetSubtype="1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500" fill="hold"/>
                                        <p:tgtEl>
                                          <p:spTgt spid="28"/>
                                        </p:tgtEl>
                                        <p:attrNameLst>
                                          <p:attrName>ppt_w</p:attrName>
                                        </p:attrNameLst>
                                      </p:cBhvr>
                                      <p:tavLst>
                                        <p:tav tm="0">
                                          <p:val>
                                            <p:fltVal val="0"/>
                                          </p:val>
                                        </p:tav>
                                        <p:tav tm="100000">
                                          <p:val>
                                            <p:strVal val="#ppt_w"/>
                                          </p:val>
                                        </p:tav>
                                      </p:tavLst>
                                    </p:anim>
                                    <p:anim calcmode="lin" valueType="num">
                                      <p:cBhvr>
                                        <p:cTn id="29" dur="500" fill="hold"/>
                                        <p:tgtEl>
                                          <p:spTgt spid="28"/>
                                        </p:tgtEl>
                                        <p:attrNameLst>
                                          <p:attrName>ppt_h</p:attrName>
                                        </p:attrNameLst>
                                      </p:cBhvr>
                                      <p:tavLst>
                                        <p:tav tm="0">
                                          <p:val>
                                            <p:strVal val="#ppt_h"/>
                                          </p:val>
                                        </p:tav>
                                        <p:tav tm="100000">
                                          <p:val>
                                            <p:strVal val="#ppt_h"/>
                                          </p:val>
                                        </p:tav>
                                      </p:tavLst>
                                    </p:anim>
                                  </p:childTnLst>
                                </p:cTn>
                              </p:par>
                            </p:childTnLst>
                          </p:cTn>
                        </p:par>
                        <p:par>
                          <p:cTn id="30" fill="hold">
                            <p:stCondLst>
                              <p:cond delay="3500"/>
                            </p:stCondLst>
                            <p:childTnLst>
                              <p:par>
                                <p:cTn id="31" presetID="5" presetClass="entr" presetSubtype="1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checkerboard(across)">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5" grpId="0" animBg="1"/>
      <p:bldP spid="28" grpId="0" animBg="1"/>
      <p:bldP spid="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7"/>
          <p:cNvSpPr txBox="1"/>
          <p:nvPr/>
        </p:nvSpPr>
        <p:spPr>
          <a:xfrm>
            <a:off x="2280920" y="605790"/>
            <a:ext cx="2057400" cy="521970"/>
          </a:xfrm>
          <a:prstGeom prst="rect">
            <a:avLst/>
          </a:prstGeom>
          <a:noFill/>
        </p:spPr>
        <p:txBody>
          <a:bodyPr wrap="square" rtlCol="0">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 算法设计</a:t>
            </a:r>
          </a:p>
        </p:txBody>
      </p:sp>
      <p:grpSp>
        <p:nvGrpSpPr>
          <p:cNvPr id="8" name="组合 7"/>
          <p:cNvGrpSpPr/>
          <p:nvPr/>
        </p:nvGrpSpPr>
        <p:grpSpPr bwMode="auto">
          <a:xfrm>
            <a:off x="13335" y="571500"/>
            <a:ext cx="2070735" cy="530225"/>
            <a:chOff x="0" y="284389"/>
            <a:chExt cx="1692275" cy="529772"/>
          </a:xfrm>
        </p:grpSpPr>
        <p:sp>
          <p:nvSpPr>
            <p:cNvPr id="9" name="矩形 8"/>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研究内容二</a:t>
              </a:r>
            </a:p>
          </p:txBody>
        </p:sp>
        <p:sp>
          <p:nvSpPr>
            <p:cNvPr id="10" name="矩形 9"/>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组合 2">
            <a:extLst>
              <a:ext uri="{FF2B5EF4-FFF2-40B4-BE49-F238E27FC236}">
                <a16:creationId xmlns:a16="http://schemas.microsoft.com/office/drawing/2014/main" id="{6DBB746D-8E7E-8619-98D9-BB34C936258E}"/>
              </a:ext>
            </a:extLst>
          </p:cNvPr>
          <p:cNvGrpSpPr/>
          <p:nvPr/>
        </p:nvGrpSpPr>
        <p:grpSpPr>
          <a:xfrm>
            <a:off x="172193" y="1304267"/>
            <a:ext cx="4217453" cy="5266157"/>
            <a:chOff x="241735" y="1249946"/>
            <a:chExt cx="4217453" cy="5266157"/>
          </a:xfrm>
        </p:grpSpPr>
        <p:pic>
          <p:nvPicPr>
            <p:cNvPr id="32" name="图片 31">
              <a:extLst>
                <a:ext uri="{FF2B5EF4-FFF2-40B4-BE49-F238E27FC236}">
                  <a16:creationId xmlns:a16="http://schemas.microsoft.com/office/drawing/2014/main" id="{11E91820-D2C1-FC54-2942-2E9D9B836A03}"/>
                </a:ext>
              </a:extLst>
            </p:cNvPr>
            <p:cNvPicPr>
              <a:picLocks noChangeAspect="1"/>
            </p:cNvPicPr>
            <p:nvPr/>
          </p:nvPicPr>
          <p:blipFill>
            <a:blip r:embed="rId3"/>
            <a:stretch>
              <a:fillRect/>
            </a:stretch>
          </p:blipFill>
          <p:spPr>
            <a:xfrm>
              <a:off x="283277" y="5988317"/>
              <a:ext cx="3995285" cy="527786"/>
            </a:xfrm>
            <a:prstGeom prst="rect">
              <a:avLst/>
            </a:prstGeom>
          </p:spPr>
        </p:pic>
        <p:pic>
          <p:nvPicPr>
            <p:cNvPr id="29" name="图片 28">
              <a:extLst>
                <a:ext uri="{FF2B5EF4-FFF2-40B4-BE49-F238E27FC236}">
                  <a16:creationId xmlns:a16="http://schemas.microsoft.com/office/drawing/2014/main" id="{5787BEC7-CAE0-65A2-75CA-0488D4BB8897}"/>
                </a:ext>
              </a:extLst>
            </p:cNvPr>
            <p:cNvPicPr>
              <a:picLocks noChangeAspect="1"/>
            </p:cNvPicPr>
            <p:nvPr/>
          </p:nvPicPr>
          <p:blipFill>
            <a:blip r:embed="rId4"/>
            <a:stretch>
              <a:fillRect/>
            </a:stretch>
          </p:blipFill>
          <p:spPr>
            <a:xfrm>
              <a:off x="241735" y="1742123"/>
              <a:ext cx="3886202" cy="820945"/>
            </a:xfrm>
            <a:prstGeom prst="rect">
              <a:avLst/>
            </a:prstGeom>
          </p:spPr>
        </p:pic>
        <p:pic>
          <p:nvPicPr>
            <p:cNvPr id="30" name="图片 29">
              <a:extLst>
                <a:ext uri="{FF2B5EF4-FFF2-40B4-BE49-F238E27FC236}">
                  <a16:creationId xmlns:a16="http://schemas.microsoft.com/office/drawing/2014/main" id="{91365D56-6561-452E-6D5F-63FDFB011C12}"/>
                </a:ext>
              </a:extLst>
            </p:cNvPr>
            <p:cNvPicPr>
              <a:picLocks noChangeAspect="1"/>
            </p:cNvPicPr>
            <p:nvPr/>
          </p:nvPicPr>
          <p:blipFill>
            <a:blip r:embed="rId5"/>
            <a:stretch>
              <a:fillRect/>
            </a:stretch>
          </p:blipFill>
          <p:spPr>
            <a:xfrm>
              <a:off x="283277" y="3148316"/>
              <a:ext cx="4175911" cy="578021"/>
            </a:xfrm>
            <a:prstGeom prst="rect">
              <a:avLst/>
            </a:prstGeom>
          </p:spPr>
        </p:pic>
        <p:pic>
          <p:nvPicPr>
            <p:cNvPr id="31" name="图片 30">
              <a:extLst>
                <a:ext uri="{FF2B5EF4-FFF2-40B4-BE49-F238E27FC236}">
                  <a16:creationId xmlns:a16="http://schemas.microsoft.com/office/drawing/2014/main" id="{263CFA5B-DCD6-C3BD-E78B-02371CC72303}"/>
                </a:ext>
              </a:extLst>
            </p:cNvPr>
            <p:cNvPicPr>
              <a:picLocks noChangeAspect="1"/>
            </p:cNvPicPr>
            <p:nvPr/>
          </p:nvPicPr>
          <p:blipFill>
            <a:blip r:embed="rId6"/>
            <a:stretch>
              <a:fillRect/>
            </a:stretch>
          </p:blipFill>
          <p:spPr>
            <a:xfrm>
              <a:off x="299970" y="4391036"/>
              <a:ext cx="3271097" cy="903390"/>
            </a:xfrm>
            <a:prstGeom prst="rect">
              <a:avLst/>
            </a:prstGeom>
          </p:spPr>
        </p:pic>
        <p:sp>
          <p:nvSpPr>
            <p:cNvPr id="33" name="矩形: 圆角 2">
              <a:extLst>
                <a:ext uri="{FF2B5EF4-FFF2-40B4-BE49-F238E27FC236}">
                  <a16:creationId xmlns:a16="http://schemas.microsoft.com/office/drawing/2014/main" id="{7F262D36-D967-08FC-B223-77294E08ACD5}"/>
                </a:ext>
              </a:extLst>
            </p:cNvPr>
            <p:cNvSpPr/>
            <p:nvPr/>
          </p:nvSpPr>
          <p:spPr>
            <a:xfrm>
              <a:off x="299970" y="1249946"/>
              <a:ext cx="3827967" cy="35521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子问题</a:t>
              </a:r>
              <a:r>
                <a:rPr lang="en-US" altLang="zh-CN" dirty="0">
                  <a:solidFill>
                    <a:schemeClr val="bg1"/>
                  </a:solidFill>
                  <a:latin typeface="微软雅黑" panose="020B0503020204020204" pitchFamily="34" charset="-122"/>
                  <a:ea typeface="微软雅黑" panose="020B0503020204020204" pitchFamily="34" charset="-122"/>
                </a:rPr>
                <a:t>2-1</a:t>
              </a:r>
              <a:r>
                <a:rPr lang="zh-CN" altLang="en-US" dirty="0">
                  <a:solidFill>
                    <a:schemeClr val="bg1"/>
                  </a:solidFill>
                  <a:latin typeface="微软雅黑" panose="020B0503020204020204" pitchFamily="34" charset="-122"/>
                  <a:ea typeface="微软雅黑" panose="020B0503020204020204" pitchFamily="34" charset="-122"/>
                </a:rPr>
                <a:t>：整数规划问题</a:t>
              </a:r>
            </a:p>
          </p:txBody>
        </p:sp>
        <p:sp>
          <p:nvSpPr>
            <p:cNvPr id="34" name="矩形: 圆角 2">
              <a:extLst>
                <a:ext uri="{FF2B5EF4-FFF2-40B4-BE49-F238E27FC236}">
                  <a16:creationId xmlns:a16="http://schemas.microsoft.com/office/drawing/2014/main" id="{D68F11EE-0190-F314-E9D4-73A246286015}"/>
                </a:ext>
              </a:extLst>
            </p:cNvPr>
            <p:cNvSpPr/>
            <p:nvPr/>
          </p:nvSpPr>
          <p:spPr>
            <a:xfrm>
              <a:off x="299970" y="2724331"/>
              <a:ext cx="3827967" cy="35521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子问题</a:t>
              </a:r>
              <a:r>
                <a:rPr lang="en-US" altLang="zh-CN" dirty="0">
                  <a:solidFill>
                    <a:schemeClr val="bg1"/>
                  </a:solidFill>
                  <a:latin typeface="微软雅黑" panose="020B0503020204020204" pitchFamily="34" charset="-122"/>
                  <a:ea typeface="微软雅黑" panose="020B0503020204020204" pitchFamily="34" charset="-122"/>
                </a:rPr>
                <a:t>2-2</a:t>
              </a:r>
              <a:r>
                <a:rPr lang="zh-CN" altLang="en-US" dirty="0">
                  <a:solidFill>
                    <a:schemeClr val="bg1"/>
                  </a:solidFill>
                  <a:latin typeface="微软雅黑" panose="020B0503020204020204" pitchFamily="34" charset="-122"/>
                  <a:ea typeface="微软雅黑" panose="020B0503020204020204" pitchFamily="34" charset="-122"/>
                </a:rPr>
                <a:t>：凸优化问题</a:t>
              </a:r>
            </a:p>
          </p:txBody>
        </p:sp>
        <p:sp>
          <p:nvSpPr>
            <p:cNvPr id="35" name="矩形: 圆角 2">
              <a:extLst>
                <a:ext uri="{FF2B5EF4-FFF2-40B4-BE49-F238E27FC236}">
                  <a16:creationId xmlns:a16="http://schemas.microsoft.com/office/drawing/2014/main" id="{BEBDAD73-FF34-5A7B-99A4-AB96D6BB0DE4}"/>
                </a:ext>
              </a:extLst>
            </p:cNvPr>
            <p:cNvSpPr/>
            <p:nvPr/>
          </p:nvSpPr>
          <p:spPr>
            <a:xfrm>
              <a:off x="299970" y="3910142"/>
              <a:ext cx="3827967" cy="35521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子问题</a:t>
              </a:r>
              <a:r>
                <a:rPr lang="en-US" altLang="zh-CN" dirty="0">
                  <a:solidFill>
                    <a:schemeClr val="bg1"/>
                  </a:solidFill>
                  <a:latin typeface="微软雅黑" panose="020B0503020204020204" pitchFamily="34" charset="-122"/>
                  <a:ea typeface="微软雅黑" panose="020B0503020204020204" pitchFamily="34" charset="-122"/>
                </a:rPr>
                <a:t>2-3</a:t>
              </a:r>
              <a:r>
                <a:rPr lang="zh-CN" altLang="en-US" dirty="0">
                  <a:solidFill>
                    <a:schemeClr val="bg1"/>
                  </a:solidFill>
                  <a:latin typeface="微软雅黑" panose="020B0503020204020204" pitchFamily="34" charset="-122"/>
                  <a:ea typeface="微软雅黑" panose="020B0503020204020204" pitchFamily="34" charset="-122"/>
                </a:rPr>
                <a:t>：线性规划问题</a:t>
              </a:r>
            </a:p>
          </p:txBody>
        </p:sp>
        <p:sp>
          <p:nvSpPr>
            <p:cNvPr id="36" name="矩形: 圆角 2">
              <a:extLst>
                <a:ext uri="{FF2B5EF4-FFF2-40B4-BE49-F238E27FC236}">
                  <a16:creationId xmlns:a16="http://schemas.microsoft.com/office/drawing/2014/main" id="{083D476B-3F87-859E-5219-E839C9B558FF}"/>
                </a:ext>
              </a:extLst>
            </p:cNvPr>
            <p:cNvSpPr/>
            <p:nvPr/>
          </p:nvSpPr>
          <p:spPr>
            <a:xfrm>
              <a:off x="283277" y="5489526"/>
              <a:ext cx="3827967" cy="35521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子问题</a:t>
              </a:r>
              <a:r>
                <a:rPr lang="en-US" altLang="zh-CN" dirty="0">
                  <a:solidFill>
                    <a:schemeClr val="bg1"/>
                  </a:solidFill>
                  <a:latin typeface="微软雅黑" panose="020B0503020204020204" pitchFamily="34" charset="-122"/>
                  <a:ea typeface="微软雅黑" panose="020B0503020204020204" pitchFamily="34" charset="-122"/>
                </a:rPr>
                <a:t>2-4</a:t>
              </a:r>
              <a:r>
                <a:rPr lang="zh-CN" altLang="en-US" dirty="0">
                  <a:solidFill>
                    <a:schemeClr val="bg1"/>
                  </a:solidFill>
                  <a:latin typeface="微软雅黑" panose="020B0503020204020204" pitchFamily="34" charset="-122"/>
                  <a:ea typeface="微软雅黑" panose="020B0503020204020204" pitchFamily="34" charset="-122"/>
                </a:rPr>
                <a:t>：背包问题</a:t>
              </a:r>
            </a:p>
          </p:txBody>
        </p:sp>
      </p:grpSp>
      <p:grpSp>
        <p:nvGrpSpPr>
          <p:cNvPr id="5" name="组合 4">
            <a:extLst>
              <a:ext uri="{FF2B5EF4-FFF2-40B4-BE49-F238E27FC236}">
                <a16:creationId xmlns:a16="http://schemas.microsoft.com/office/drawing/2014/main" id="{860E0459-F453-21C5-935D-80BE58DCEAC3}"/>
              </a:ext>
            </a:extLst>
          </p:cNvPr>
          <p:cNvGrpSpPr/>
          <p:nvPr/>
        </p:nvGrpSpPr>
        <p:grpSpPr>
          <a:xfrm>
            <a:off x="3593831" y="1839581"/>
            <a:ext cx="5319741" cy="4577771"/>
            <a:chOff x="3593831" y="1839581"/>
            <a:chExt cx="5319741" cy="4577771"/>
          </a:xfrm>
        </p:grpSpPr>
        <p:pic>
          <p:nvPicPr>
            <p:cNvPr id="4" name="图片 3">
              <a:extLst>
                <a:ext uri="{FF2B5EF4-FFF2-40B4-BE49-F238E27FC236}">
                  <a16:creationId xmlns:a16="http://schemas.microsoft.com/office/drawing/2014/main" id="{D8E41FBD-0406-9FEA-90CE-23E3C497AD99}"/>
                </a:ext>
              </a:extLst>
            </p:cNvPr>
            <p:cNvPicPr>
              <a:picLocks noChangeAspect="1"/>
            </p:cNvPicPr>
            <p:nvPr/>
          </p:nvPicPr>
          <p:blipFill>
            <a:blip r:embed="rId7"/>
            <a:stretch>
              <a:fillRect/>
            </a:stretch>
          </p:blipFill>
          <p:spPr>
            <a:xfrm>
              <a:off x="5209145" y="1839581"/>
              <a:ext cx="3303356" cy="662503"/>
            </a:xfrm>
            <a:prstGeom prst="rect">
              <a:avLst/>
            </a:prstGeom>
          </p:spPr>
        </p:pic>
        <p:cxnSp>
          <p:nvCxnSpPr>
            <p:cNvPr id="6" name="直接箭头连接符 3">
              <a:extLst>
                <a:ext uri="{FF2B5EF4-FFF2-40B4-BE49-F238E27FC236}">
                  <a16:creationId xmlns:a16="http://schemas.microsoft.com/office/drawing/2014/main" id="{2CB9A1BA-2AAA-6F3F-6366-C50FCABDB228}"/>
                </a:ext>
              </a:extLst>
            </p:cNvPr>
            <p:cNvCxnSpPr>
              <a:cxnSpLocks/>
            </p:cNvCxnSpPr>
            <p:nvPr/>
          </p:nvCxnSpPr>
          <p:spPr>
            <a:xfrm>
              <a:off x="4127539" y="2206916"/>
              <a:ext cx="966278" cy="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1E00EAF8-04F7-4D77-BA3A-0E4FC8A8FCAF}"/>
                </a:ext>
              </a:extLst>
            </p:cNvPr>
            <p:cNvPicPr>
              <a:picLocks noChangeAspect="1"/>
            </p:cNvPicPr>
            <p:nvPr/>
          </p:nvPicPr>
          <p:blipFill>
            <a:blip r:embed="rId8"/>
            <a:stretch>
              <a:fillRect/>
            </a:stretch>
          </p:blipFill>
          <p:spPr>
            <a:xfrm>
              <a:off x="5093817" y="3205952"/>
              <a:ext cx="3753892" cy="708215"/>
            </a:xfrm>
            <a:prstGeom prst="rect">
              <a:avLst/>
            </a:prstGeom>
          </p:spPr>
        </p:pic>
        <p:cxnSp>
          <p:nvCxnSpPr>
            <p:cNvPr id="17" name="直接箭头连接符 3">
              <a:extLst>
                <a:ext uri="{FF2B5EF4-FFF2-40B4-BE49-F238E27FC236}">
                  <a16:creationId xmlns:a16="http://schemas.microsoft.com/office/drawing/2014/main" id="{9DA3E4A4-8C0E-755D-451C-5B68E20F73C7}"/>
                </a:ext>
              </a:extLst>
            </p:cNvPr>
            <p:cNvCxnSpPr>
              <a:cxnSpLocks/>
            </p:cNvCxnSpPr>
            <p:nvPr/>
          </p:nvCxnSpPr>
          <p:spPr>
            <a:xfrm>
              <a:off x="4463358" y="3581534"/>
              <a:ext cx="497941" cy="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3">
              <a:extLst>
                <a:ext uri="{FF2B5EF4-FFF2-40B4-BE49-F238E27FC236}">
                  <a16:creationId xmlns:a16="http://schemas.microsoft.com/office/drawing/2014/main" id="{7C45D3E7-16B1-1E71-6E3C-ABEE39F56734}"/>
                </a:ext>
              </a:extLst>
            </p:cNvPr>
            <p:cNvCxnSpPr>
              <a:cxnSpLocks/>
            </p:cNvCxnSpPr>
            <p:nvPr/>
          </p:nvCxnSpPr>
          <p:spPr>
            <a:xfrm>
              <a:off x="3593831" y="4987586"/>
              <a:ext cx="895742" cy="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471E7C36-780E-D180-B13C-A721CED6A72E}"/>
                </a:ext>
              </a:extLst>
            </p:cNvPr>
            <p:cNvPicPr>
              <a:picLocks noChangeAspect="1"/>
            </p:cNvPicPr>
            <p:nvPr/>
          </p:nvPicPr>
          <p:blipFill>
            <a:blip r:embed="rId9"/>
            <a:stretch>
              <a:fillRect/>
            </a:stretch>
          </p:blipFill>
          <p:spPr>
            <a:xfrm>
              <a:off x="4556382" y="4672340"/>
              <a:ext cx="4357190" cy="595507"/>
            </a:xfrm>
            <a:prstGeom prst="rect">
              <a:avLst/>
            </a:prstGeom>
          </p:spPr>
        </p:pic>
        <p:pic>
          <p:nvPicPr>
            <p:cNvPr id="25" name="图片 24">
              <a:extLst>
                <a:ext uri="{FF2B5EF4-FFF2-40B4-BE49-F238E27FC236}">
                  <a16:creationId xmlns:a16="http://schemas.microsoft.com/office/drawing/2014/main" id="{FFAFDCE3-9977-8EC3-F41C-85E62C09DB27}"/>
                </a:ext>
              </a:extLst>
            </p:cNvPr>
            <p:cNvPicPr>
              <a:picLocks noChangeAspect="1"/>
            </p:cNvPicPr>
            <p:nvPr/>
          </p:nvPicPr>
          <p:blipFill>
            <a:blip r:embed="rId10"/>
            <a:stretch>
              <a:fillRect/>
            </a:stretch>
          </p:blipFill>
          <p:spPr>
            <a:xfrm>
              <a:off x="4489573" y="5812640"/>
              <a:ext cx="4399805" cy="604712"/>
            </a:xfrm>
            <a:prstGeom prst="rect">
              <a:avLst/>
            </a:prstGeom>
          </p:spPr>
        </p:pic>
        <p:cxnSp>
          <p:nvCxnSpPr>
            <p:cNvPr id="26" name="直接箭头连接符 3">
              <a:extLst>
                <a:ext uri="{FF2B5EF4-FFF2-40B4-BE49-F238E27FC236}">
                  <a16:creationId xmlns:a16="http://schemas.microsoft.com/office/drawing/2014/main" id="{6A89A536-14F0-76C6-1209-5079A09E2D47}"/>
                </a:ext>
              </a:extLst>
            </p:cNvPr>
            <p:cNvCxnSpPr>
              <a:cxnSpLocks/>
            </p:cNvCxnSpPr>
            <p:nvPr/>
          </p:nvCxnSpPr>
          <p:spPr>
            <a:xfrm>
              <a:off x="3965417" y="6114996"/>
              <a:ext cx="497941" cy="0"/>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圆角矩形 11">
            <a:extLst>
              <a:ext uri="{FF2B5EF4-FFF2-40B4-BE49-F238E27FC236}">
                <a16:creationId xmlns:a16="http://schemas.microsoft.com/office/drawing/2014/main" id="{8DAB88A6-4C90-1482-2210-7FF60B312FC5}"/>
              </a:ext>
            </a:extLst>
          </p:cNvPr>
          <p:cNvSpPr/>
          <p:nvPr/>
        </p:nvSpPr>
        <p:spPr>
          <a:xfrm>
            <a:off x="5904293" y="1226016"/>
            <a:ext cx="1409871" cy="43346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子问题求解</a:t>
            </a:r>
          </a:p>
        </p:txBody>
      </p:sp>
    </p:spTree>
    <p:extLst>
      <p:ext uri="{BB962C8B-B14F-4D97-AF65-F5344CB8AC3E}">
        <p14:creationId xmlns:p14="http://schemas.microsoft.com/office/powerpoint/2010/main" val="73505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 presetClass="entr" presetSubtype="1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500"/>
                                        <p:tgtEl>
                                          <p:spTgt spid="3"/>
                                        </p:tgtEl>
                                      </p:cBhvr>
                                    </p:animEffec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par>
                          <p:cTn id="17" fill="hold">
                            <p:stCondLst>
                              <p:cond delay="1000"/>
                            </p:stCondLst>
                            <p:childTnLst>
                              <p:par>
                                <p:cTn id="18" presetID="1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1000"/>
                                        <p:tgtEl>
                                          <p:spTgt spid="5"/>
                                        </p:tgtEl>
                                        <p:attrNameLst>
                                          <p:attrName>ppt_x</p:attrName>
                                        </p:attrNameLst>
                                      </p:cBhvr>
                                      <p:tavLst>
                                        <p:tav tm="0">
                                          <p:val>
                                            <p:strVal val="#ppt_x-#ppt_w*1.125000"/>
                                          </p:val>
                                        </p:tav>
                                        <p:tav tm="100000">
                                          <p:val>
                                            <p:strVal val="#ppt_x"/>
                                          </p:val>
                                        </p:tav>
                                      </p:tavLst>
                                    </p:anim>
                                    <p:animEffect transition="in" filter="wipe(right)">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bwMode="auto">
          <a:xfrm>
            <a:off x="-26987" y="213043"/>
            <a:ext cx="2089786" cy="530225"/>
            <a:chOff x="0" y="284389"/>
            <a:chExt cx="1692275" cy="529772"/>
          </a:xfrm>
        </p:grpSpPr>
        <p:sp>
          <p:nvSpPr>
            <p:cNvPr id="15" name="矩形 14"/>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研究内容二</a:t>
              </a:r>
            </a:p>
          </p:txBody>
        </p:sp>
        <p:sp>
          <p:nvSpPr>
            <p:cNvPr id="16" name="矩形 15"/>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1" name="文本框 7"/>
          <p:cNvSpPr txBox="1"/>
          <p:nvPr/>
        </p:nvSpPr>
        <p:spPr>
          <a:xfrm>
            <a:off x="2250123" y="247333"/>
            <a:ext cx="2057400" cy="521970"/>
          </a:xfrm>
          <a:prstGeom prst="rect">
            <a:avLst/>
          </a:prstGeom>
          <a:noFill/>
        </p:spPr>
        <p:txBody>
          <a:bodyPr wrap="square" rtlCol="0">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 算法设计</a:t>
            </a:r>
          </a:p>
        </p:txBody>
      </p:sp>
      <p:pic>
        <p:nvPicPr>
          <p:cNvPr id="2" name="图片 1">
            <a:extLst>
              <a:ext uri="{FF2B5EF4-FFF2-40B4-BE49-F238E27FC236}">
                <a16:creationId xmlns:a16="http://schemas.microsoft.com/office/drawing/2014/main" id="{F19943BB-CBDF-AE6D-7ECA-79F6C9872D53}"/>
              </a:ext>
            </a:extLst>
          </p:cNvPr>
          <p:cNvPicPr>
            <a:picLocks noChangeAspect="1"/>
          </p:cNvPicPr>
          <p:nvPr/>
        </p:nvPicPr>
        <p:blipFill>
          <a:blip r:embed="rId3"/>
          <a:stretch>
            <a:fillRect/>
          </a:stretch>
        </p:blipFill>
        <p:spPr>
          <a:xfrm>
            <a:off x="121319" y="1377105"/>
            <a:ext cx="3882959" cy="4344686"/>
          </a:xfrm>
          <a:prstGeom prst="rect">
            <a:avLst/>
          </a:prstGeom>
        </p:spPr>
      </p:pic>
      <p:sp>
        <p:nvSpPr>
          <p:cNvPr id="4" name="文本框 15">
            <a:extLst>
              <a:ext uri="{FF2B5EF4-FFF2-40B4-BE49-F238E27FC236}">
                <a16:creationId xmlns:a16="http://schemas.microsoft.com/office/drawing/2014/main" id="{299D58FB-C9B0-C118-C9F8-F1AD0C6D1273}"/>
              </a:ext>
            </a:extLst>
          </p:cNvPr>
          <p:cNvSpPr txBox="1"/>
          <p:nvPr/>
        </p:nvSpPr>
        <p:spPr>
          <a:xfrm>
            <a:off x="776395" y="5986296"/>
            <a:ext cx="2431657" cy="369332"/>
          </a:xfrm>
          <a:prstGeom prst="rect">
            <a:avLst/>
          </a:prstGeom>
          <a:noFill/>
        </p:spPr>
        <p:txBody>
          <a:bodyPr wrap="square">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pPr algn="ct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问题转化及求解过程</a:t>
            </a:r>
            <a:endPar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CB6D9262-7819-5942-503C-C4EB8B1B0226}"/>
              </a:ext>
            </a:extLst>
          </p:cNvPr>
          <p:cNvPicPr>
            <a:picLocks noChangeAspect="1"/>
          </p:cNvPicPr>
          <p:nvPr/>
        </p:nvPicPr>
        <p:blipFill>
          <a:blip r:embed="rId4"/>
          <a:stretch>
            <a:fillRect/>
          </a:stretch>
        </p:blipFill>
        <p:spPr>
          <a:xfrm>
            <a:off x="4277466" y="1322785"/>
            <a:ext cx="4323508" cy="4453326"/>
          </a:xfrm>
          <a:prstGeom prst="rect">
            <a:avLst/>
          </a:prstGeom>
        </p:spPr>
      </p:pic>
      <p:grpSp>
        <p:nvGrpSpPr>
          <p:cNvPr id="8" name="组合 7">
            <a:extLst>
              <a:ext uri="{FF2B5EF4-FFF2-40B4-BE49-F238E27FC236}">
                <a16:creationId xmlns:a16="http://schemas.microsoft.com/office/drawing/2014/main" id="{4BF2C8FE-E430-F317-AFB6-11CC91921DC1}"/>
              </a:ext>
            </a:extLst>
          </p:cNvPr>
          <p:cNvGrpSpPr/>
          <p:nvPr/>
        </p:nvGrpSpPr>
        <p:grpSpPr>
          <a:xfrm>
            <a:off x="5132551" y="649216"/>
            <a:ext cx="3890130" cy="5711278"/>
            <a:chOff x="5132551" y="649216"/>
            <a:chExt cx="3890130" cy="5711278"/>
          </a:xfrm>
        </p:grpSpPr>
        <p:pic>
          <p:nvPicPr>
            <p:cNvPr id="6" name="图片 5">
              <a:extLst>
                <a:ext uri="{FF2B5EF4-FFF2-40B4-BE49-F238E27FC236}">
                  <a16:creationId xmlns:a16="http://schemas.microsoft.com/office/drawing/2014/main" id="{373842E7-1D08-7CBA-2DF4-D84910A0DA77}"/>
                </a:ext>
              </a:extLst>
            </p:cNvPr>
            <p:cNvPicPr>
              <a:picLocks noChangeAspect="1"/>
            </p:cNvPicPr>
            <p:nvPr/>
          </p:nvPicPr>
          <p:blipFill>
            <a:blip r:embed="rId5"/>
            <a:stretch>
              <a:fillRect/>
            </a:stretch>
          </p:blipFill>
          <p:spPr>
            <a:xfrm>
              <a:off x="5721790" y="649216"/>
              <a:ext cx="2629113" cy="527280"/>
            </a:xfrm>
            <a:prstGeom prst="rect">
              <a:avLst/>
            </a:prstGeom>
            <a:ln>
              <a:solidFill>
                <a:srgbClr val="FF0000"/>
              </a:solidFill>
            </a:ln>
          </p:spPr>
        </p:pic>
        <p:pic>
          <p:nvPicPr>
            <p:cNvPr id="7" name="图片 6">
              <a:extLst>
                <a:ext uri="{FF2B5EF4-FFF2-40B4-BE49-F238E27FC236}">
                  <a16:creationId xmlns:a16="http://schemas.microsoft.com/office/drawing/2014/main" id="{6227C50E-1716-EF3F-B0DF-525737E429B9}"/>
                </a:ext>
              </a:extLst>
            </p:cNvPr>
            <p:cNvPicPr>
              <a:picLocks noChangeAspect="1"/>
            </p:cNvPicPr>
            <p:nvPr/>
          </p:nvPicPr>
          <p:blipFill>
            <a:blip r:embed="rId6"/>
            <a:stretch>
              <a:fillRect/>
            </a:stretch>
          </p:blipFill>
          <p:spPr>
            <a:xfrm>
              <a:off x="6304168" y="2066389"/>
              <a:ext cx="2718513" cy="512879"/>
            </a:xfrm>
            <a:prstGeom prst="rect">
              <a:avLst/>
            </a:prstGeom>
            <a:ln>
              <a:solidFill>
                <a:srgbClr val="FF0000"/>
              </a:solidFill>
            </a:ln>
          </p:spPr>
        </p:pic>
        <p:pic>
          <p:nvPicPr>
            <p:cNvPr id="9" name="图片 8">
              <a:extLst>
                <a:ext uri="{FF2B5EF4-FFF2-40B4-BE49-F238E27FC236}">
                  <a16:creationId xmlns:a16="http://schemas.microsoft.com/office/drawing/2014/main" id="{90B79C55-92A6-7620-7576-2FBFB7DF8A01}"/>
                </a:ext>
              </a:extLst>
            </p:cNvPr>
            <p:cNvPicPr>
              <a:picLocks noChangeAspect="1"/>
            </p:cNvPicPr>
            <p:nvPr/>
          </p:nvPicPr>
          <p:blipFill>
            <a:blip r:embed="rId7"/>
            <a:stretch>
              <a:fillRect/>
            </a:stretch>
          </p:blipFill>
          <p:spPr>
            <a:xfrm>
              <a:off x="5335127" y="3490105"/>
              <a:ext cx="3553921" cy="485722"/>
            </a:xfrm>
            <a:prstGeom prst="rect">
              <a:avLst/>
            </a:prstGeom>
            <a:ln>
              <a:solidFill>
                <a:srgbClr val="FF0000"/>
              </a:solidFill>
            </a:ln>
          </p:spPr>
        </p:pic>
        <p:pic>
          <p:nvPicPr>
            <p:cNvPr id="13" name="图片 12">
              <a:extLst>
                <a:ext uri="{FF2B5EF4-FFF2-40B4-BE49-F238E27FC236}">
                  <a16:creationId xmlns:a16="http://schemas.microsoft.com/office/drawing/2014/main" id="{3B5FF1CF-5A76-4B57-681F-AD1008766319}"/>
                </a:ext>
              </a:extLst>
            </p:cNvPr>
            <p:cNvPicPr>
              <a:picLocks noChangeAspect="1"/>
            </p:cNvPicPr>
            <p:nvPr/>
          </p:nvPicPr>
          <p:blipFill>
            <a:blip r:embed="rId8"/>
            <a:stretch>
              <a:fillRect/>
            </a:stretch>
          </p:blipFill>
          <p:spPr>
            <a:xfrm>
              <a:off x="5132551" y="5883792"/>
              <a:ext cx="3468423" cy="476702"/>
            </a:xfrm>
            <a:prstGeom prst="rect">
              <a:avLst/>
            </a:prstGeom>
            <a:ln>
              <a:solidFill>
                <a:srgbClr val="FF0000"/>
              </a:solidFill>
            </a:ln>
          </p:spPr>
        </p:pic>
      </p:grpSp>
      <p:sp>
        <p:nvSpPr>
          <p:cNvPr id="14" name="椭圆 13">
            <a:extLst>
              <a:ext uri="{FF2B5EF4-FFF2-40B4-BE49-F238E27FC236}">
                <a16:creationId xmlns:a16="http://schemas.microsoft.com/office/drawing/2014/main" id="{8018CC10-824D-B12B-075F-9824C5CA62F2}"/>
              </a:ext>
            </a:extLst>
          </p:cNvPr>
          <p:cNvSpPr/>
          <p:nvPr/>
        </p:nvSpPr>
        <p:spPr>
          <a:xfrm>
            <a:off x="5210269" y="2763785"/>
            <a:ext cx="407406" cy="154437"/>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solidFill>
                  <a:schemeClr val="lt1"/>
                </a:solidFill>
              </a:defRPr>
            </a:defPPr>
            <a:lvl1pPr algn="l" rtl="0" fontAlgn="base">
              <a:spcBef>
                <a:spcPct val="0"/>
              </a:spcBef>
              <a:spcAft>
                <a:spcPct val="0"/>
              </a:spcAft>
              <a:buFont typeface="Arial" panose="020B0604020202020204" pitchFamily="34" charset="0"/>
              <a:defRPr kern="1200">
                <a:solidFill>
                  <a:schemeClr val="lt1"/>
                </a:solidFill>
                <a:latin typeface="Calibri" panose="020F0502020204030204" pitchFamily="34" charset="0"/>
                <a:ea typeface="PMingLiU" panose="02020500000000000000" pitchFamily="18" charset="-120"/>
                <a:cs typeface="+mn-cs"/>
              </a:defRPr>
            </a:lvl1pPr>
            <a:lvl2pPr marL="457200" algn="l" rtl="0" fontAlgn="base">
              <a:spcBef>
                <a:spcPct val="0"/>
              </a:spcBef>
              <a:spcAft>
                <a:spcPct val="0"/>
              </a:spcAft>
              <a:buFont typeface="Arial" panose="020B0604020202020204" pitchFamily="34" charset="0"/>
              <a:defRPr kern="1200">
                <a:solidFill>
                  <a:schemeClr val="lt1"/>
                </a:solidFill>
                <a:latin typeface="Calibri" panose="020F0502020204030204" pitchFamily="34" charset="0"/>
                <a:ea typeface="PMingLiU" panose="02020500000000000000" pitchFamily="18" charset="-120"/>
                <a:cs typeface="+mn-cs"/>
              </a:defRPr>
            </a:lvl2pPr>
            <a:lvl3pPr marL="914400" algn="l" rtl="0" fontAlgn="base">
              <a:spcBef>
                <a:spcPct val="0"/>
              </a:spcBef>
              <a:spcAft>
                <a:spcPct val="0"/>
              </a:spcAft>
              <a:buFont typeface="Arial" panose="020B0604020202020204" pitchFamily="34" charset="0"/>
              <a:defRPr kern="1200">
                <a:solidFill>
                  <a:schemeClr val="lt1"/>
                </a:solidFill>
                <a:latin typeface="Calibri" panose="020F0502020204030204" pitchFamily="34" charset="0"/>
                <a:ea typeface="PMingLiU" panose="02020500000000000000" pitchFamily="18" charset="-120"/>
                <a:cs typeface="+mn-cs"/>
              </a:defRPr>
            </a:lvl3pPr>
            <a:lvl4pPr marL="1371600" algn="l" rtl="0" fontAlgn="base">
              <a:spcBef>
                <a:spcPct val="0"/>
              </a:spcBef>
              <a:spcAft>
                <a:spcPct val="0"/>
              </a:spcAft>
              <a:buFont typeface="Arial" panose="020B0604020202020204" pitchFamily="34" charset="0"/>
              <a:defRPr kern="1200">
                <a:solidFill>
                  <a:schemeClr val="lt1"/>
                </a:solidFill>
                <a:latin typeface="Calibri" panose="020F0502020204030204" pitchFamily="34" charset="0"/>
                <a:ea typeface="PMingLiU" panose="02020500000000000000" pitchFamily="18" charset="-120"/>
                <a:cs typeface="+mn-cs"/>
              </a:defRPr>
            </a:lvl4pPr>
            <a:lvl5pPr marL="1828800" algn="l" rtl="0" fontAlgn="base">
              <a:spcBef>
                <a:spcPct val="0"/>
              </a:spcBef>
              <a:spcAft>
                <a:spcPct val="0"/>
              </a:spcAft>
              <a:buFont typeface="Arial" panose="020B0604020202020204" pitchFamily="34" charset="0"/>
              <a:defRPr kern="1200">
                <a:solidFill>
                  <a:schemeClr val="lt1"/>
                </a:solidFill>
                <a:latin typeface="Calibri" panose="020F0502020204030204" pitchFamily="34" charset="0"/>
                <a:ea typeface="PMingLiU" panose="02020500000000000000" pitchFamily="18" charset="-120"/>
                <a:cs typeface="+mn-cs"/>
              </a:defRPr>
            </a:lvl5pPr>
            <a:lvl6pPr marL="2286000" algn="l" defTabSz="914400" rtl="0" eaLnBrk="1" latinLnBrk="0" hangingPunct="1">
              <a:defRPr kern="1200">
                <a:solidFill>
                  <a:schemeClr val="lt1"/>
                </a:solidFill>
                <a:latin typeface="Calibri" panose="020F0502020204030204" pitchFamily="34" charset="0"/>
                <a:ea typeface="PMingLiU" panose="02020500000000000000" pitchFamily="18" charset="-120"/>
                <a:cs typeface="+mn-cs"/>
              </a:defRPr>
            </a:lvl6pPr>
            <a:lvl7pPr marL="2743200" algn="l" defTabSz="914400" rtl="0" eaLnBrk="1" latinLnBrk="0" hangingPunct="1">
              <a:defRPr kern="1200">
                <a:solidFill>
                  <a:schemeClr val="lt1"/>
                </a:solidFill>
                <a:latin typeface="Calibri" panose="020F0502020204030204" pitchFamily="34" charset="0"/>
                <a:ea typeface="PMingLiU" panose="02020500000000000000" pitchFamily="18" charset="-120"/>
                <a:cs typeface="+mn-cs"/>
              </a:defRPr>
            </a:lvl7pPr>
            <a:lvl8pPr marL="3200400" algn="l" defTabSz="914400" rtl="0" eaLnBrk="1" latinLnBrk="0" hangingPunct="1">
              <a:defRPr kern="1200">
                <a:solidFill>
                  <a:schemeClr val="lt1"/>
                </a:solidFill>
                <a:latin typeface="Calibri" panose="020F0502020204030204" pitchFamily="34" charset="0"/>
                <a:ea typeface="PMingLiU" panose="02020500000000000000" pitchFamily="18" charset="-120"/>
                <a:cs typeface="+mn-cs"/>
              </a:defRPr>
            </a:lvl8pPr>
            <a:lvl9pPr marL="3657600" algn="l" defTabSz="914400" rtl="0" eaLnBrk="1" latinLnBrk="0" hangingPunct="1">
              <a:defRPr kern="1200">
                <a:solidFill>
                  <a:schemeClr val="lt1"/>
                </a:solidFill>
                <a:latin typeface="Calibri" panose="020F0502020204030204" pitchFamily="34" charset="0"/>
                <a:ea typeface="PMingLiU" panose="02020500000000000000" pitchFamily="18" charset="-120"/>
                <a:cs typeface="+mn-cs"/>
              </a:defRPr>
            </a:lvl9pPr>
          </a:lstStyle>
          <a:p>
            <a:pPr algn="ctr"/>
            <a:endParaRPr lang="zh-CN" altLang="en-US"/>
          </a:p>
        </p:txBody>
      </p:sp>
      <p:cxnSp>
        <p:nvCxnSpPr>
          <p:cNvPr id="17" name="直接箭头连接符 8">
            <a:extLst>
              <a:ext uri="{FF2B5EF4-FFF2-40B4-BE49-F238E27FC236}">
                <a16:creationId xmlns:a16="http://schemas.microsoft.com/office/drawing/2014/main" id="{92F80D9C-4F59-6745-4BAE-3BA7D92FD56D}"/>
              </a:ext>
            </a:extLst>
          </p:cNvPr>
          <p:cNvCxnSpPr>
            <a:cxnSpLocks/>
            <a:endCxn id="6" idx="2"/>
          </p:cNvCxnSpPr>
          <p:nvPr/>
        </p:nvCxnSpPr>
        <p:spPr>
          <a:xfrm flipV="1">
            <a:off x="5413972" y="1176496"/>
            <a:ext cx="1622375" cy="1587289"/>
          </a:xfrm>
          <a:prstGeom prst="straightConnector1">
            <a:avLst/>
          </a:prstGeom>
          <a:ln>
            <a:solidFill>
              <a:srgbClr val="EF4146"/>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F6A96C2C-4FCE-0C2A-7DEA-A919DDD9AA6B}"/>
              </a:ext>
            </a:extLst>
          </p:cNvPr>
          <p:cNvSpPr/>
          <p:nvPr/>
        </p:nvSpPr>
        <p:spPr>
          <a:xfrm>
            <a:off x="5210269" y="2973572"/>
            <a:ext cx="407406" cy="154437"/>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solidFill>
                  <a:schemeClr val="lt1"/>
                </a:solidFill>
              </a:defRPr>
            </a:defPPr>
            <a:lvl1pPr algn="l" rtl="0" fontAlgn="base">
              <a:spcBef>
                <a:spcPct val="0"/>
              </a:spcBef>
              <a:spcAft>
                <a:spcPct val="0"/>
              </a:spcAft>
              <a:buFont typeface="Arial" panose="020B0604020202020204" pitchFamily="34" charset="0"/>
              <a:defRPr kern="1200">
                <a:solidFill>
                  <a:schemeClr val="lt1"/>
                </a:solidFill>
                <a:latin typeface="Calibri" panose="020F0502020204030204" pitchFamily="34" charset="0"/>
                <a:ea typeface="PMingLiU" panose="02020500000000000000" pitchFamily="18" charset="-120"/>
                <a:cs typeface="+mn-cs"/>
              </a:defRPr>
            </a:lvl1pPr>
            <a:lvl2pPr marL="457200" algn="l" rtl="0" fontAlgn="base">
              <a:spcBef>
                <a:spcPct val="0"/>
              </a:spcBef>
              <a:spcAft>
                <a:spcPct val="0"/>
              </a:spcAft>
              <a:buFont typeface="Arial" panose="020B0604020202020204" pitchFamily="34" charset="0"/>
              <a:defRPr kern="1200">
                <a:solidFill>
                  <a:schemeClr val="lt1"/>
                </a:solidFill>
                <a:latin typeface="Calibri" panose="020F0502020204030204" pitchFamily="34" charset="0"/>
                <a:ea typeface="PMingLiU" panose="02020500000000000000" pitchFamily="18" charset="-120"/>
                <a:cs typeface="+mn-cs"/>
              </a:defRPr>
            </a:lvl2pPr>
            <a:lvl3pPr marL="914400" algn="l" rtl="0" fontAlgn="base">
              <a:spcBef>
                <a:spcPct val="0"/>
              </a:spcBef>
              <a:spcAft>
                <a:spcPct val="0"/>
              </a:spcAft>
              <a:buFont typeface="Arial" panose="020B0604020202020204" pitchFamily="34" charset="0"/>
              <a:defRPr kern="1200">
                <a:solidFill>
                  <a:schemeClr val="lt1"/>
                </a:solidFill>
                <a:latin typeface="Calibri" panose="020F0502020204030204" pitchFamily="34" charset="0"/>
                <a:ea typeface="PMingLiU" panose="02020500000000000000" pitchFamily="18" charset="-120"/>
                <a:cs typeface="+mn-cs"/>
              </a:defRPr>
            </a:lvl3pPr>
            <a:lvl4pPr marL="1371600" algn="l" rtl="0" fontAlgn="base">
              <a:spcBef>
                <a:spcPct val="0"/>
              </a:spcBef>
              <a:spcAft>
                <a:spcPct val="0"/>
              </a:spcAft>
              <a:buFont typeface="Arial" panose="020B0604020202020204" pitchFamily="34" charset="0"/>
              <a:defRPr kern="1200">
                <a:solidFill>
                  <a:schemeClr val="lt1"/>
                </a:solidFill>
                <a:latin typeface="Calibri" panose="020F0502020204030204" pitchFamily="34" charset="0"/>
                <a:ea typeface="PMingLiU" panose="02020500000000000000" pitchFamily="18" charset="-120"/>
                <a:cs typeface="+mn-cs"/>
              </a:defRPr>
            </a:lvl4pPr>
            <a:lvl5pPr marL="1828800" algn="l" rtl="0" fontAlgn="base">
              <a:spcBef>
                <a:spcPct val="0"/>
              </a:spcBef>
              <a:spcAft>
                <a:spcPct val="0"/>
              </a:spcAft>
              <a:buFont typeface="Arial" panose="020B0604020202020204" pitchFamily="34" charset="0"/>
              <a:defRPr kern="1200">
                <a:solidFill>
                  <a:schemeClr val="lt1"/>
                </a:solidFill>
                <a:latin typeface="Calibri" panose="020F0502020204030204" pitchFamily="34" charset="0"/>
                <a:ea typeface="PMingLiU" panose="02020500000000000000" pitchFamily="18" charset="-120"/>
                <a:cs typeface="+mn-cs"/>
              </a:defRPr>
            </a:lvl5pPr>
            <a:lvl6pPr marL="2286000" algn="l" defTabSz="914400" rtl="0" eaLnBrk="1" latinLnBrk="0" hangingPunct="1">
              <a:defRPr kern="1200">
                <a:solidFill>
                  <a:schemeClr val="lt1"/>
                </a:solidFill>
                <a:latin typeface="Calibri" panose="020F0502020204030204" pitchFamily="34" charset="0"/>
                <a:ea typeface="PMingLiU" panose="02020500000000000000" pitchFamily="18" charset="-120"/>
                <a:cs typeface="+mn-cs"/>
              </a:defRPr>
            </a:lvl6pPr>
            <a:lvl7pPr marL="2743200" algn="l" defTabSz="914400" rtl="0" eaLnBrk="1" latinLnBrk="0" hangingPunct="1">
              <a:defRPr kern="1200">
                <a:solidFill>
                  <a:schemeClr val="lt1"/>
                </a:solidFill>
                <a:latin typeface="Calibri" panose="020F0502020204030204" pitchFamily="34" charset="0"/>
                <a:ea typeface="PMingLiU" panose="02020500000000000000" pitchFamily="18" charset="-120"/>
                <a:cs typeface="+mn-cs"/>
              </a:defRPr>
            </a:lvl7pPr>
            <a:lvl8pPr marL="3200400" algn="l" defTabSz="914400" rtl="0" eaLnBrk="1" latinLnBrk="0" hangingPunct="1">
              <a:defRPr kern="1200">
                <a:solidFill>
                  <a:schemeClr val="lt1"/>
                </a:solidFill>
                <a:latin typeface="Calibri" panose="020F0502020204030204" pitchFamily="34" charset="0"/>
                <a:ea typeface="PMingLiU" panose="02020500000000000000" pitchFamily="18" charset="-120"/>
                <a:cs typeface="+mn-cs"/>
              </a:defRPr>
            </a:lvl8pPr>
            <a:lvl9pPr marL="3657600" algn="l" defTabSz="914400" rtl="0" eaLnBrk="1" latinLnBrk="0" hangingPunct="1">
              <a:defRPr kern="1200">
                <a:solidFill>
                  <a:schemeClr val="lt1"/>
                </a:solidFill>
                <a:latin typeface="Calibri" panose="020F0502020204030204" pitchFamily="34" charset="0"/>
                <a:ea typeface="PMingLiU" panose="02020500000000000000" pitchFamily="18" charset="-120"/>
                <a:cs typeface="+mn-cs"/>
              </a:defRPr>
            </a:lvl9pPr>
          </a:lstStyle>
          <a:p>
            <a:pPr algn="ctr"/>
            <a:endParaRPr lang="zh-CN" altLang="en-US"/>
          </a:p>
        </p:txBody>
      </p:sp>
      <p:cxnSp>
        <p:nvCxnSpPr>
          <p:cNvPr id="28" name="直接箭头连接符 8">
            <a:extLst>
              <a:ext uri="{FF2B5EF4-FFF2-40B4-BE49-F238E27FC236}">
                <a16:creationId xmlns:a16="http://schemas.microsoft.com/office/drawing/2014/main" id="{0FB532A1-38E4-6DE8-18A9-BE205AE4ABEC}"/>
              </a:ext>
            </a:extLst>
          </p:cNvPr>
          <p:cNvCxnSpPr>
            <a:cxnSpLocks/>
            <a:stCxn id="27" idx="6"/>
            <a:endCxn id="7" idx="2"/>
          </p:cNvCxnSpPr>
          <p:nvPr/>
        </p:nvCxnSpPr>
        <p:spPr>
          <a:xfrm flipV="1">
            <a:off x="5617675" y="2579268"/>
            <a:ext cx="2045750" cy="471523"/>
          </a:xfrm>
          <a:prstGeom prst="straightConnector1">
            <a:avLst/>
          </a:prstGeom>
          <a:ln>
            <a:solidFill>
              <a:srgbClr val="EF4146"/>
            </a:solidFill>
            <a:tailEnd type="triangle"/>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4E89FF72-8E67-9FBD-6A66-AA13AE28506E}"/>
              </a:ext>
            </a:extLst>
          </p:cNvPr>
          <p:cNvSpPr/>
          <p:nvPr/>
        </p:nvSpPr>
        <p:spPr>
          <a:xfrm>
            <a:off x="5217821" y="3198396"/>
            <a:ext cx="407406" cy="154437"/>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solidFill>
                  <a:schemeClr val="lt1"/>
                </a:solidFill>
              </a:defRPr>
            </a:defPPr>
            <a:lvl1pPr algn="l" rtl="0" fontAlgn="base">
              <a:spcBef>
                <a:spcPct val="0"/>
              </a:spcBef>
              <a:spcAft>
                <a:spcPct val="0"/>
              </a:spcAft>
              <a:buFont typeface="Arial" panose="020B0604020202020204" pitchFamily="34" charset="0"/>
              <a:defRPr kern="1200">
                <a:solidFill>
                  <a:schemeClr val="lt1"/>
                </a:solidFill>
                <a:latin typeface="Calibri" panose="020F0502020204030204" pitchFamily="34" charset="0"/>
                <a:ea typeface="PMingLiU" panose="02020500000000000000" pitchFamily="18" charset="-120"/>
                <a:cs typeface="+mn-cs"/>
              </a:defRPr>
            </a:lvl1pPr>
            <a:lvl2pPr marL="457200" algn="l" rtl="0" fontAlgn="base">
              <a:spcBef>
                <a:spcPct val="0"/>
              </a:spcBef>
              <a:spcAft>
                <a:spcPct val="0"/>
              </a:spcAft>
              <a:buFont typeface="Arial" panose="020B0604020202020204" pitchFamily="34" charset="0"/>
              <a:defRPr kern="1200">
                <a:solidFill>
                  <a:schemeClr val="lt1"/>
                </a:solidFill>
                <a:latin typeface="Calibri" panose="020F0502020204030204" pitchFamily="34" charset="0"/>
                <a:ea typeface="PMingLiU" panose="02020500000000000000" pitchFamily="18" charset="-120"/>
                <a:cs typeface="+mn-cs"/>
              </a:defRPr>
            </a:lvl2pPr>
            <a:lvl3pPr marL="914400" algn="l" rtl="0" fontAlgn="base">
              <a:spcBef>
                <a:spcPct val="0"/>
              </a:spcBef>
              <a:spcAft>
                <a:spcPct val="0"/>
              </a:spcAft>
              <a:buFont typeface="Arial" panose="020B0604020202020204" pitchFamily="34" charset="0"/>
              <a:defRPr kern="1200">
                <a:solidFill>
                  <a:schemeClr val="lt1"/>
                </a:solidFill>
                <a:latin typeface="Calibri" panose="020F0502020204030204" pitchFamily="34" charset="0"/>
                <a:ea typeface="PMingLiU" panose="02020500000000000000" pitchFamily="18" charset="-120"/>
                <a:cs typeface="+mn-cs"/>
              </a:defRPr>
            </a:lvl3pPr>
            <a:lvl4pPr marL="1371600" algn="l" rtl="0" fontAlgn="base">
              <a:spcBef>
                <a:spcPct val="0"/>
              </a:spcBef>
              <a:spcAft>
                <a:spcPct val="0"/>
              </a:spcAft>
              <a:buFont typeface="Arial" panose="020B0604020202020204" pitchFamily="34" charset="0"/>
              <a:defRPr kern="1200">
                <a:solidFill>
                  <a:schemeClr val="lt1"/>
                </a:solidFill>
                <a:latin typeface="Calibri" panose="020F0502020204030204" pitchFamily="34" charset="0"/>
                <a:ea typeface="PMingLiU" panose="02020500000000000000" pitchFamily="18" charset="-120"/>
                <a:cs typeface="+mn-cs"/>
              </a:defRPr>
            </a:lvl4pPr>
            <a:lvl5pPr marL="1828800" algn="l" rtl="0" fontAlgn="base">
              <a:spcBef>
                <a:spcPct val="0"/>
              </a:spcBef>
              <a:spcAft>
                <a:spcPct val="0"/>
              </a:spcAft>
              <a:buFont typeface="Arial" panose="020B0604020202020204" pitchFamily="34" charset="0"/>
              <a:defRPr kern="1200">
                <a:solidFill>
                  <a:schemeClr val="lt1"/>
                </a:solidFill>
                <a:latin typeface="Calibri" panose="020F0502020204030204" pitchFamily="34" charset="0"/>
                <a:ea typeface="PMingLiU" panose="02020500000000000000" pitchFamily="18" charset="-120"/>
                <a:cs typeface="+mn-cs"/>
              </a:defRPr>
            </a:lvl5pPr>
            <a:lvl6pPr marL="2286000" algn="l" defTabSz="914400" rtl="0" eaLnBrk="1" latinLnBrk="0" hangingPunct="1">
              <a:defRPr kern="1200">
                <a:solidFill>
                  <a:schemeClr val="lt1"/>
                </a:solidFill>
                <a:latin typeface="Calibri" panose="020F0502020204030204" pitchFamily="34" charset="0"/>
                <a:ea typeface="PMingLiU" panose="02020500000000000000" pitchFamily="18" charset="-120"/>
                <a:cs typeface="+mn-cs"/>
              </a:defRPr>
            </a:lvl6pPr>
            <a:lvl7pPr marL="2743200" algn="l" defTabSz="914400" rtl="0" eaLnBrk="1" latinLnBrk="0" hangingPunct="1">
              <a:defRPr kern="1200">
                <a:solidFill>
                  <a:schemeClr val="lt1"/>
                </a:solidFill>
                <a:latin typeface="Calibri" panose="020F0502020204030204" pitchFamily="34" charset="0"/>
                <a:ea typeface="PMingLiU" panose="02020500000000000000" pitchFamily="18" charset="-120"/>
                <a:cs typeface="+mn-cs"/>
              </a:defRPr>
            </a:lvl7pPr>
            <a:lvl8pPr marL="3200400" algn="l" defTabSz="914400" rtl="0" eaLnBrk="1" latinLnBrk="0" hangingPunct="1">
              <a:defRPr kern="1200">
                <a:solidFill>
                  <a:schemeClr val="lt1"/>
                </a:solidFill>
                <a:latin typeface="Calibri" panose="020F0502020204030204" pitchFamily="34" charset="0"/>
                <a:ea typeface="PMingLiU" panose="02020500000000000000" pitchFamily="18" charset="-120"/>
                <a:cs typeface="+mn-cs"/>
              </a:defRPr>
            </a:lvl8pPr>
            <a:lvl9pPr marL="3657600" algn="l" defTabSz="914400" rtl="0" eaLnBrk="1" latinLnBrk="0" hangingPunct="1">
              <a:defRPr kern="1200">
                <a:solidFill>
                  <a:schemeClr val="lt1"/>
                </a:solidFill>
                <a:latin typeface="Calibri" panose="020F0502020204030204" pitchFamily="34" charset="0"/>
                <a:ea typeface="PMingLiU" panose="02020500000000000000" pitchFamily="18" charset="-120"/>
                <a:cs typeface="+mn-cs"/>
              </a:defRPr>
            </a:lvl9pPr>
          </a:lstStyle>
          <a:p>
            <a:pPr algn="ctr"/>
            <a:endParaRPr lang="zh-CN" altLang="en-US"/>
          </a:p>
        </p:txBody>
      </p:sp>
      <p:cxnSp>
        <p:nvCxnSpPr>
          <p:cNvPr id="34" name="直接箭头连接符 8">
            <a:extLst>
              <a:ext uri="{FF2B5EF4-FFF2-40B4-BE49-F238E27FC236}">
                <a16:creationId xmlns:a16="http://schemas.microsoft.com/office/drawing/2014/main" id="{63FE5524-6A53-6A96-E345-F304614FA741}"/>
              </a:ext>
            </a:extLst>
          </p:cNvPr>
          <p:cNvCxnSpPr>
            <a:cxnSpLocks/>
            <a:stCxn id="33" idx="6"/>
            <a:endCxn id="9" idx="0"/>
          </p:cNvCxnSpPr>
          <p:nvPr/>
        </p:nvCxnSpPr>
        <p:spPr>
          <a:xfrm>
            <a:off x="5625227" y="3275615"/>
            <a:ext cx="1486861" cy="214490"/>
          </a:xfrm>
          <a:prstGeom prst="straightConnector1">
            <a:avLst/>
          </a:prstGeom>
          <a:ln>
            <a:solidFill>
              <a:srgbClr val="EF4146"/>
            </a:solidFill>
            <a:tailEnd type="triangle"/>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5151E980-2370-C0DA-D94A-B93FB7A8965F}"/>
              </a:ext>
            </a:extLst>
          </p:cNvPr>
          <p:cNvSpPr/>
          <p:nvPr/>
        </p:nvSpPr>
        <p:spPr>
          <a:xfrm>
            <a:off x="6013708" y="4913823"/>
            <a:ext cx="407406" cy="154437"/>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HK">
                <a:solidFill>
                  <a:schemeClr val="lt1"/>
                </a:solidFill>
              </a:defRPr>
            </a:defPPr>
            <a:lvl1pPr algn="l" rtl="0" fontAlgn="base">
              <a:spcBef>
                <a:spcPct val="0"/>
              </a:spcBef>
              <a:spcAft>
                <a:spcPct val="0"/>
              </a:spcAft>
              <a:buFont typeface="Arial" panose="020B0604020202020204" pitchFamily="34" charset="0"/>
              <a:defRPr kern="1200">
                <a:solidFill>
                  <a:schemeClr val="lt1"/>
                </a:solidFill>
                <a:latin typeface="Calibri" panose="020F0502020204030204" pitchFamily="34" charset="0"/>
                <a:ea typeface="PMingLiU" panose="02020500000000000000" pitchFamily="18" charset="-120"/>
                <a:cs typeface="+mn-cs"/>
              </a:defRPr>
            </a:lvl1pPr>
            <a:lvl2pPr marL="457200" algn="l" rtl="0" fontAlgn="base">
              <a:spcBef>
                <a:spcPct val="0"/>
              </a:spcBef>
              <a:spcAft>
                <a:spcPct val="0"/>
              </a:spcAft>
              <a:buFont typeface="Arial" panose="020B0604020202020204" pitchFamily="34" charset="0"/>
              <a:defRPr kern="1200">
                <a:solidFill>
                  <a:schemeClr val="lt1"/>
                </a:solidFill>
                <a:latin typeface="Calibri" panose="020F0502020204030204" pitchFamily="34" charset="0"/>
                <a:ea typeface="PMingLiU" panose="02020500000000000000" pitchFamily="18" charset="-120"/>
                <a:cs typeface="+mn-cs"/>
              </a:defRPr>
            </a:lvl2pPr>
            <a:lvl3pPr marL="914400" algn="l" rtl="0" fontAlgn="base">
              <a:spcBef>
                <a:spcPct val="0"/>
              </a:spcBef>
              <a:spcAft>
                <a:spcPct val="0"/>
              </a:spcAft>
              <a:buFont typeface="Arial" panose="020B0604020202020204" pitchFamily="34" charset="0"/>
              <a:defRPr kern="1200">
                <a:solidFill>
                  <a:schemeClr val="lt1"/>
                </a:solidFill>
                <a:latin typeface="Calibri" panose="020F0502020204030204" pitchFamily="34" charset="0"/>
                <a:ea typeface="PMingLiU" panose="02020500000000000000" pitchFamily="18" charset="-120"/>
                <a:cs typeface="+mn-cs"/>
              </a:defRPr>
            </a:lvl3pPr>
            <a:lvl4pPr marL="1371600" algn="l" rtl="0" fontAlgn="base">
              <a:spcBef>
                <a:spcPct val="0"/>
              </a:spcBef>
              <a:spcAft>
                <a:spcPct val="0"/>
              </a:spcAft>
              <a:buFont typeface="Arial" panose="020B0604020202020204" pitchFamily="34" charset="0"/>
              <a:defRPr kern="1200">
                <a:solidFill>
                  <a:schemeClr val="lt1"/>
                </a:solidFill>
                <a:latin typeface="Calibri" panose="020F0502020204030204" pitchFamily="34" charset="0"/>
                <a:ea typeface="PMingLiU" panose="02020500000000000000" pitchFamily="18" charset="-120"/>
                <a:cs typeface="+mn-cs"/>
              </a:defRPr>
            </a:lvl4pPr>
            <a:lvl5pPr marL="1828800" algn="l" rtl="0" fontAlgn="base">
              <a:spcBef>
                <a:spcPct val="0"/>
              </a:spcBef>
              <a:spcAft>
                <a:spcPct val="0"/>
              </a:spcAft>
              <a:buFont typeface="Arial" panose="020B0604020202020204" pitchFamily="34" charset="0"/>
              <a:defRPr kern="1200">
                <a:solidFill>
                  <a:schemeClr val="lt1"/>
                </a:solidFill>
                <a:latin typeface="Calibri" panose="020F0502020204030204" pitchFamily="34" charset="0"/>
                <a:ea typeface="PMingLiU" panose="02020500000000000000" pitchFamily="18" charset="-120"/>
                <a:cs typeface="+mn-cs"/>
              </a:defRPr>
            </a:lvl5pPr>
            <a:lvl6pPr marL="2286000" algn="l" defTabSz="914400" rtl="0" eaLnBrk="1" latinLnBrk="0" hangingPunct="1">
              <a:defRPr kern="1200">
                <a:solidFill>
                  <a:schemeClr val="lt1"/>
                </a:solidFill>
                <a:latin typeface="Calibri" panose="020F0502020204030204" pitchFamily="34" charset="0"/>
                <a:ea typeface="PMingLiU" panose="02020500000000000000" pitchFamily="18" charset="-120"/>
                <a:cs typeface="+mn-cs"/>
              </a:defRPr>
            </a:lvl6pPr>
            <a:lvl7pPr marL="2743200" algn="l" defTabSz="914400" rtl="0" eaLnBrk="1" latinLnBrk="0" hangingPunct="1">
              <a:defRPr kern="1200">
                <a:solidFill>
                  <a:schemeClr val="lt1"/>
                </a:solidFill>
                <a:latin typeface="Calibri" panose="020F0502020204030204" pitchFamily="34" charset="0"/>
                <a:ea typeface="PMingLiU" panose="02020500000000000000" pitchFamily="18" charset="-120"/>
                <a:cs typeface="+mn-cs"/>
              </a:defRPr>
            </a:lvl7pPr>
            <a:lvl8pPr marL="3200400" algn="l" defTabSz="914400" rtl="0" eaLnBrk="1" latinLnBrk="0" hangingPunct="1">
              <a:defRPr kern="1200">
                <a:solidFill>
                  <a:schemeClr val="lt1"/>
                </a:solidFill>
                <a:latin typeface="Calibri" panose="020F0502020204030204" pitchFamily="34" charset="0"/>
                <a:ea typeface="PMingLiU" panose="02020500000000000000" pitchFamily="18" charset="-120"/>
                <a:cs typeface="+mn-cs"/>
              </a:defRPr>
            </a:lvl8pPr>
            <a:lvl9pPr marL="3657600" algn="l" defTabSz="914400" rtl="0" eaLnBrk="1" latinLnBrk="0" hangingPunct="1">
              <a:defRPr kern="1200">
                <a:solidFill>
                  <a:schemeClr val="lt1"/>
                </a:solidFill>
                <a:latin typeface="Calibri" panose="020F0502020204030204" pitchFamily="34" charset="0"/>
                <a:ea typeface="PMingLiU" panose="02020500000000000000" pitchFamily="18" charset="-120"/>
                <a:cs typeface="+mn-cs"/>
              </a:defRPr>
            </a:lvl9pPr>
          </a:lstStyle>
          <a:p>
            <a:pPr algn="ctr"/>
            <a:endParaRPr lang="zh-CN" altLang="en-US"/>
          </a:p>
        </p:txBody>
      </p:sp>
      <p:cxnSp>
        <p:nvCxnSpPr>
          <p:cNvPr id="40" name="直接箭头连接符 8">
            <a:extLst>
              <a:ext uri="{FF2B5EF4-FFF2-40B4-BE49-F238E27FC236}">
                <a16:creationId xmlns:a16="http://schemas.microsoft.com/office/drawing/2014/main" id="{C70809C2-C95D-9DB7-168F-7A3FC536F148}"/>
              </a:ext>
            </a:extLst>
          </p:cNvPr>
          <p:cNvCxnSpPr>
            <a:cxnSpLocks/>
            <a:endCxn id="13" idx="0"/>
          </p:cNvCxnSpPr>
          <p:nvPr/>
        </p:nvCxnSpPr>
        <p:spPr>
          <a:xfrm>
            <a:off x="6217411" y="5068260"/>
            <a:ext cx="649352" cy="815532"/>
          </a:xfrm>
          <a:prstGeom prst="straightConnector1">
            <a:avLst/>
          </a:prstGeom>
          <a:ln>
            <a:solidFill>
              <a:srgbClr val="EF4146"/>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anim calcmode="lin" valueType="num">
                                      <p:cBhvr>
                                        <p:cTn id="17" dur="500" fill="hold"/>
                                        <p:tgtEl>
                                          <p:spTgt spid="4"/>
                                        </p:tgtEl>
                                        <p:attrNameLst>
                                          <p:attrName>ppt_x</p:attrName>
                                        </p:attrNameLst>
                                      </p:cBhvr>
                                      <p:tavLst>
                                        <p:tav tm="0">
                                          <p:val>
                                            <p:strVal val="#ppt_x"/>
                                          </p:val>
                                        </p:tav>
                                        <p:tav tm="100000">
                                          <p:val>
                                            <p:strVal val="#ppt_x"/>
                                          </p:val>
                                        </p:tav>
                                      </p:tavLst>
                                    </p:anim>
                                    <p:anim calcmode="lin" valueType="num">
                                      <p:cBhvr>
                                        <p:cTn id="18" dur="500" fill="hold"/>
                                        <p:tgtEl>
                                          <p:spTgt spid="4"/>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14" presetClass="entr" presetSubtype="1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par>
                          <p:cTn id="23" fill="hold">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par>
                                <p:cTn id="27" presetID="22" presetClass="entr" presetSubtype="8"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p:stCondLst>
                              <p:cond delay="2000"/>
                            </p:stCondLst>
                            <p:childTnLst>
                              <p:par>
                                <p:cTn id="31" presetID="22" presetClass="entr" presetSubtype="4"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down)">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par>
                          <p:cTn id="37" fill="hold">
                            <p:stCondLst>
                              <p:cond delay="2500"/>
                            </p:stCondLst>
                            <p:childTnLst>
                              <p:par>
                                <p:cTn id="38" presetID="22" presetClass="entr" presetSubtype="4"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down)">
                                      <p:cBhvr>
                                        <p:cTn id="40" dur="500"/>
                                        <p:tgtEl>
                                          <p:spTgt spid="33"/>
                                        </p:tgtEl>
                                      </p:cBhvr>
                                    </p:animEffect>
                                  </p:childTnLst>
                                </p:cTn>
                              </p:par>
                              <p:par>
                                <p:cTn id="41" presetID="22" presetClass="entr" presetSubtype="8"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down)">
                                      <p:cBhvr>
                                        <p:cTn id="47" dur="500"/>
                                        <p:tgtEl>
                                          <p:spTgt spid="39"/>
                                        </p:tgtEl>
                                      </p:cBhvr>
                                    </p:animEffect>
                                  </p:childTnLst>
                                </p:cTn>
                              </p:par>
                              <p:par>
                                <p:cTn id="48" presetID="22" presetClass="entr" presetSubtype="8"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wipe(left)">
                                      <p:cBhvr>
                                        <p:cTn id="50" dur="500"/>
                                        <p:tgtEl>
                                          <p:spTgt spid="40"/>
                                        </p:tgtEl>
                                      </p:cBhvr>
                                    </p:animEffect>
                                  </p:childTnLst>
                                </p:cTn>
                              </p:par>
                            </p:childTnLst>
                          </p:cTn>
                        </p:par>
                        <p:par>
                          <p:cTn id="51" fill="hold">
                            <p:stCondLst>
                              <p:cond delay="3500"/>
                            </p:stCondLst>
                            <p:childTnLst>
                              <p:par>
                                <p:cTn id="52" presetID="10" presetClass="entr" presetSubtype="0" fill="hold"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14" grpId="0" animBg="1"/>
      <p:bldP spid="27" grpId="0" animBg="1"/>
      <p:bldP spid="33" grpId="0" animBg="1"/>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5"/>
          <p:cNvSpPr txBox="1"/>
          <p:nvPr/>
        </p:nvSpPr>
        <p:spPr>
          <a:xfrm>
            <a:off x="829940" y="5253127"/>
            <a:ext cx="3513142" cy="369332"/>
          </a:xfrm>
          <a:prstGeom prst="rect">
            <a:avLst/>
          </a:prstGeom>
          <a:noFill/>
        </p:spPr>
        <p:txBody>
          <a:bodyPr wrap="square">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pPr algn="ct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2.1 </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不同算法的系统能耗比较</a:t>
            </a:r>
            <a:endPar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文本框 16"/>
          <p:cNvSpPr txBox="1"/>
          <p:nvPr/>
        </p:nvSpPr>
        <p:spPr>
          <a:xfrm>
            <a:off x="5129901" y="5256914"/>
            <a:ext cx="3625850" cy="369332"/>
          </a:xfrm>
          <a:prstGeom prst="rect">
            <a:avLst/>
          </a:prstGeom>
          <a:noFill/>
        </p:spPr>
        <p:txBody>
          <a:bodyPr wrap="square">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pPr algn="ct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 不同算法的队列长度比较</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1" name="组合 20"/>
          <p:cNvGrpSpPr/>
          <p:nvPr/>
        </p:nvGrpSpPr>
        <p:grpSpPr bwMode="auto">
          <a:xfrm>
            <a:off x="8572" y="436880"/>
            <a:ext cx="2089786" cy="530225"/>
            <a:chOff x="0" y="284389"/>
            <a:chExt cx="1692275" cy="529772"/>
          </a:xfrm>
        </p:grpSpPr>
        <p:sp>
          <p:nvSpPr>
            <p:cNvPr id="23" name="矩形 22"/>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研究内容二</a:t>
              </a:r>
            </a:p>
          </p:txBody>
        </p:sp>
        <p:sp>
          <p:nvSpPr>
            <p:cNvPr id="24" name="矩形 23"/>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2" name="文本框 23"/>
          <p:cNvSpPr txBox="1"/>
          <p:nvPr/>
        </p:nvSpPr>
        <p:spPr>
          <a:xfrm>
            <a:off x="2285682" y="471170"/>
            <a:ext cx="2057400" cy="521970"/>
          </a:xfrm>
          <a:prstGeom prst="rect">
            <a:avLst/>
          </a:prstGeom>
          <a:noFill/>
        </p:spPr>
        <p:txBody>
          <a:bodyPr wrap="square" rtlCol="0">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r>
              <a:rPr lang="en-US" altLang="zh-CN"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 实验验证</a:t>
            </a:r>
          </a:p>
        </p:txBody>
      </p:sp>
      <p:pic>
        <p:nvPicPr>
          <p:cNvPr id="3" name="图片 2">
            <a:extLst>
              <a:ext uri="{FF2B5EF4-FFF2-40B4-BE49-F238E27FC236}">
                <a16:creationId xmlns:a16="http://schemas.microsoft.com/office/drawing/2014/main" id="{5AC12C60-23F9-2BDC-6895-329CF98401C2}"/>
              </a:ext>
            </a:extLst>
          </p:cNvPr>
          <p:cNvPicPr>
            <a:picLocks noChangeAspect="1"/>
          </p:cNvPicPr>
          <p:nvPr/>
        </p:nvPicPr>
        <p:blipFill>
          <a:blip r:embed="rId3"/>
          <a:stretch>
            <a:fillRect/>
          </a:stretch>
        </p:blipFill>
        <p:spPr>
          <a:xfrm>
            <a:off x="412109" y="1827393"/>
            <a:ext cx="4122127" cy="3203214"/>
          </a:xfrm>
          <a:prstGeom prst="rect">
            <a:avLst/>
          </a:prstGeom>
        </p:spPr>
      </p:pic>
      <p:pic>
        <p:nvPicPr>
          <p:cNvPr id="11" name="图片 10">
            <a:extLst>
              <a:ext uri="{FF2B5EF4-FFF2-40B4-BE49-F238E27FC236}">
                <a16:creationId xmlns:a16="http://schemas.microsoft.com/office/drawing/2014/main" id="{C653CD58-DC1F-73AF-79F4-8E52C20C0CDF}"/>
              </a:ext>
            </a:extLst>
          </p:cNvPr>
          <p:cNvPicPr>
            <a:picLocks noChangeAspect="1"/>
          </p:cNvPicPr>
          <p:nvPr/>
        </p:nvPicPr>
        <p:blipFill>
          <a:blip r:embed="rId4"/>
          <a:stretch>
            <a:fillRect/>
          </a:stretch>
        </p:blipFill>
        <p:spPr>
          <a:xfrm>
            <a:off x="4534236" y="1639417"/>
            <a:ext cx="4203768" cy="3325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anim calcmode="lin" valueType="num">
                                      <p:cBhvr>
                                        <p:cTn id="20" dur="500" fill="hold"/>
                                        <p:tgtEl>
                                          <p:spTgt spid="14"/>
                                        </p:tgtEl>
                                        <p:attrNameLst>
                                          <p:attrName>ppt_x</p:attrName>
                                        </p:attrNameLst>
                                      </p:cBhvr>
                                      <p:tavLst>
                                        <p:tav tm="0">
                                          <p:val>
                                            <p:strVal val="#ppt_x"/>
                                          </p:val>
                                        </p:tav>
                                        <p:tav tm="100000">
                                          <p:val>
                                            <p:strVal val="#ppt_x"/>
                                          </p:val>
                                        </p:tav>
                                      </p:tavLst>
                                    </p:anim>
                                    <p:anim calcmode="lin" valueType="num">
                                      <p:cBhvr>
                                        <p:cTn id="21" dur="5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anim calcmode="lin" valueType="num">
                                      <p:cBhvr>
                                        <p:cTn id="25" dur="500" fill="hold"/>
                                        <p:tgtEl>
                                          <p:spTgt spid="15"/>
                                        </p:tgtEl>
                                        <p:attrNameLst>
                                          <p:attrName>ppt_x</p:attrName>
                                        </p:attrNameLst>
                                      </p:cBhvr>
                                      <p:tavLst>
                                        <p:tav tm="0">
                                          <p:val>
                                            <p:strVal val="#ppt_x"/>
                                          </p:val>
                                        </p:tav>
                                        <p:tav tm="100000">
                                          <p:val>
                                            <p:strVal val="#ppt_x"/>
                                          </p:val>
                                        </p:tav>
                                      </p:tavLst>
                                    </p:anim>
                                    <p:anim calcmode="lin" valueType="num">
                                      <p:cBhvr>
                                        <p:cTn id="26"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3"/>
          <p:cNvSpPr txBox="1"/>
          <p:nvPr/>
        </p:nvSpPr>
        <p:spPr>
          <a:xfrm>
            <a:off x="456129" y="68595"/>
            <a:ext cx="3324225" cy="584775"/>
          </a:xfrm>
          <a:prstGeom prst="rect">
            <a:avLst/>
          </a:prstGeom>
          <a:noFill/>
        </p:spPr>
        <p:txBody>
          <a:bodyPr>
            <a:spAutoFit/>
          </a:bodyPr>
          <a:lstStyle/>
          <a:p>
            <a:pPr eaLnBrk="1" fontAlgn="auto" hangingPunct="1">
              <a:spcBef>
                <a:spcPts val="0"/>
              </a:spcBef>
              <a:spcAft>
                <a:spcPts val="0"/>
              </a:spcAft>
              <a:defRPr/>
            </a:pPr>
            <a:r>
              <a:rPr lang="en-US" altLang="zh-CN" sz="3200" b="1" spc="600" dirty="0">
                <a:solidFill>
                  <a:prstClr val="white">
                    <a:lumMod val="95000"/>
                  </a:prstClr>
                </a:solidFill>
                <a:latin typeface="微软雅黑" panose="020B0503020204020204" pitchFamily="34" charset="-122"/>
                <a:ea typeface="微软雅黑" panose="020B0503020204020204" pitchFamily="34" charset="-122"/>
                <a:sym typeface="+mn-ea"/>
              </a:rPr>
              <a:t>2.</a:t>
            </a:r>
            <a:r>
              <a:rPr lang="zh-CN" altLang="en-US" sz="3200" b="1" spc="600" dirty="0">
                <a:solidFill>
                  <a:prstClr val="white">
                    <a:lumMod val="95000"/>
                  </a:prstClr>
                </a:solidFill>
                <a:latin typeface="微软雅黑" panose="020B0503020204020204" pitchFamily="34" charset="-122"/>
                <a:ea typeface="微软雅黑" panose="020B0503020204020204" pitchFamily="34" charset="-122"/>
                <a:sym typeface="+mn-ea"/>
              </a:rPr>
              <a:t>研究内容</a:t>
            </a:r>
          </a:p>
        </p:txBody>
      </p:sp>
      <p:grpSp>
        <p:nvGrpSpPr>
          <p:cNvPr id="48132" name="组合 16"/>
          <p:cNvGrpSpPr/>
          <p:nvPr/>
        </p:nvGrpSpPr>
        <p:grpSpPr bwMode="auto">
          <a:xfrm>
            <a:off x="559327" y="2380590"/>
            <a:ext cx="627063" cy="569912"/>
            <a:chOff x="1290" y="3162"/>
            <a:chExt cx="986" cy="986"/>
          </a:xfrm>
        </p:grpSpPr>
        <p:sp>
          <p:nvSpPr>
            <p:cNvPr id="3" name="Rectangle 20"/>
            <p:cNvSpPr/>
            <p:nvPr/>
          </p:nvSpPr>
          <p:spPr>
            <a:xfrm>
              <a:off x="1290" y="3162"/>
              <a:ext cx="986" cy="986"/>
            </a:xfrm>
            <a:prstGeom prst="rect">
              <a:avLst/>
            </a:prstGeom>
            <a:solidFill>
              <a:srgbClr val="2D54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en-US" noProof="1"/>
            </a:p>
          </p:txBody>
        </p:sp>
        <p:sp>
          <p:nvSpPr>
            <p:cNvPr id="8" name="Shape 2547"/>
            <p:cNvSpPr/>
            <p:nvPr/>
          </p:nvSpPr>
          <p:spPr>
            <a:xfrm>
              <a:off x="1482" y="3354"/>
              <a:ext cx="599" cy="599"/>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defTabSz="456565" eaLnBrk="1" hangingPunct="1">
                <a:buFont typeface="Arial" panose="020B0604020202020204" pitchFamily="34" charset="0"/>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noProof="1">
                <a:solidFill>
                  <a:srgbClr val="FFFFFF"/>
                </a:solidFill>
                <a:effectLst>
                  <a:outerShdw blurRad="38100" dist="12700" dir="5400000" rotWithShape="0">
                    <a:srgbClr val="000000">
                      <a:alpha val="50000"/>
                    </a:srgbClr>
                  </a:outerShdw>
                </a:effectLst>
                <a:latin typeface="Source Sans Pro Regular" charset="0"/>
                <a:ea typeface="Source Sans Pro Regular" charset="0"/>
                <a:cs typeface="Source Sans Pro Regular" charset="0"/>
                <a:sym typeface="Gill Sans"/>
              </a:endParaRPr>
            </a:p>
          </p:txBody>
        </p:sp>
      </p:grpSp>
      <p:grpSp>
        <p:nvGrpSpPr>
          <p:cNvPr id="48133" name="组合 17"/>
          <p:cNvGrpSpPr/>
          <p:nvPr/>
        </p:nvGrpSpPr>
        <p:grpSpPr bwMode="auto">
          <a:xfrm>
            <a:off x="559327" y="822100"/>
            <a:ext cx="628650" cy="558800"/>
            <a:chOff x="1290" y="5293"/>
            <a:chExt cx="986" cy="986"/>
          </a:xfrm>
        </p:grpSpPr>
        <p:sp>
          <p:nvSpPr>
            <p:cNvPr id="6" name="Rectangle 21"/>
            <p:cNvSpPr/>
            <p:nvPr/>
          </p:nvSpPr>
          <p:spPr>
            <a:xfrm>
              <a:off x="1290" y="5293"/>
              <a:ext cx="986" cy="986"/>
            </a:xfrm>
            <a:prstGeom prst="rect">
              <a:avLst/>
            </a:prstGeom>
            <a:solidFill>
              <a:srgbClr val="2D54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en-US" noProof="1"/>
            </a:p>
          </p:txBody>
        </p:sp>
        <p:sp>
          <p:nvSpPr>
            <p:cNvPr id="9" name="Shape 2588"/>
            <p:cNvSpPr/>
            <p:nvPr/>
          </p:nvSpPr>
          <p:spPr>
            <a:xfrm>
              <a:off x="1484" y="5462"/>
              <a:ext cx="598" cy="600"/>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bg1"/>
            </a:solidFill>
            <a:ln w="12700">
              <a:miter lim="400000"/>
            </a:ln>
          </p:spPr>
          <p:txBody>
            <a:bodyPr lIns="38090" tIns="38090" rIns="38090" bIns="38090" anchor="ctr"/>
            <a:lstStyle/>
            <a:p>
              <a:pPr defTabSz="456565" eaLnBrk="1" hangingPunct="1">
                <a:buFont typeface="Arial" panose="020B0604020202020204" pitchFamily="34" charset="0"/>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noProof="1">
                <a:solidFill>
                  <a:srgbClr val="FFFFFF"/>
                </a:solidFill>
                <a:effectLst>
                  <a:outerShdw blurRad="38100" dist="12700" dir="5400000" rotWithShape="0">
                    <a:srgbClr val="000000">
                      <a:alpha val="50000"/>
                    </a:srgbClr>
                  </a:outerShdw>
                </a:effectLst>
                <a:latin typeface="Source Sans Pro Regular" charset="0"/>
                <a:ea typeface="Source Sans Pro Regular" charset="0"/>
                <a:cs typeface="Source Sans Pro Regular" charset="0"/>
                <a:sym typeface="Gill Sans"/>
              </a:endParaRPr>
            </a:p>
          </p:txBody>
        </p:sp>
      </p:grpSp>
      <p:grpSp>
        <p:nvGrpSpPr>
          <p:cNvPr id="48134" name="组合 18"/>
          <p:cNvGrpSpPr/>
          <p:nvPr/>
        </p:nvGrpSpPr>
        <p:grpSpPr bwMode="auto">
          <a:xfrm>
            <a:off x="559327" y="1628451"/>
            <a:ext cx="628650" cy="552450"/>
            <a:chOff x="1290" y="7424"/>
            <a:chExt cx="986" cy="986"/>
          </a:xfrm>
        </p:grpSpPr>
        <p:sp>
          <p:nvSpPr>
            <p:cNvPr id="7" name="Rectangle 19"/>
            <p:cNvSpPr/>
            <p:nvPr/>
          </p:nvSpPr>
          <p:spPr>
            <a:xfrm>
              <a:off x="1290" y="7424"/>
              <a:ext cx="986" cy="986"/>
            </a:xfrm>
            <a:prstGeom prst="rect">
              <a:avLst/>
            </a:prstGeom>
            <a:solidFill>
              <a:srgbClr val="2D54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en-US" noProof="1"/>
            </a:p>
          </p:txBody>
        </p:sp>
        <p:sp>
          <p:nvSpPr>
            <p:cNvPr id="10" name="Shape 2633"/>
            <p:cNvSpPr/>
            <p:nvPr/>
          </p:nvSpPr>
          <p:spPr>
            <a:xfrm>
              <a:off x="1479" y="7645"/>
              <a:ext cx="600" cy="598"/>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38090" tIns="38090" rIns="38090" bIns="38090" anchor="ctr"/>
            <a:lstStyle/>
            <a:p>
              <a:pPr defTabSz="456565" eaLnBrk="1" hangingPunct="1">
                <a:buFont typeface="Arial" panose="020B0604020202020204" pitchFamily="34" charset="0"/>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noProof="1">
                <a:solidFill>
                  <a:srgbClr val="FFFFFF"/>
                </a:solidFill>
                <a:effectLst>
                  <a:outerShdw blurRad="38100" dist="12700" dir="5400000" rotWithShape="0">
                    <a:srgbClr val="000000">
                      <a:alpha val="50000"/>
                    </a:srgbClr>
                  </a:outerShdw>
                </a:effectLst>
                <a:latin typeface="Source Sans Pro Regular" charset="0"/>
                <a:ea typeface="Source Sans Pro Regular" charset="0"/>
                <a:cs typeface="Source Sans Pro Regular" charset="0"/>
                <a:sym typeface="Gill Sans"/>
              </a:endParaRPr>
            </a:p>
          </p:txBody>
        </p:sp>
      </p:grpSp>
      <p:sp>
        <p:nvSpPr>
          <p:cNvPr id="52231" name="išľîḋé"/>
          <p:cNvSpPr txBox="1">
            <a:spLocks noChangeArrowheads="1"/>
          </p:cNvSpPr>
          <p:nvPr/>
        </p:nvSpPr>
        <p:spPr bwMode="auto">
          <a:xfrm flipH="1">
            <a:off x="1213377" y="806101"/>
            <a:ext cx="721995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4530" indent="-22733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17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5989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61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33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05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77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49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None/>
            </a:pPr>
            <a:r>
              <a:rPr lang="zh-CN" altLang="en-US" sz="2400" b="1" dirty="0">
                <a:latin typeface="微软雅黑" panose="020B0503020204020204" pitchFamily="34" charset="-122"/>
                <a:ea typeface="微软雅黑" panose="020B0503020204020204" pitchFamily="34" charset="-122"/>
              </a:rPr>
              <a:t>面向边缘协同计算的任务卸载与资源定价策略研究</a:t>
            </a:r>
          </a:p>
        </p:txBody>
      </p:sp>
      <p:sp>
        <p:nvSpPr>
          <p:cNvPr id="48136" name="išľîḋé"/>
          <p:cNvSpPr txBox="1">
            <a:spLocks noChangeArrowheads="1"/>
          </p:cNvSpPr>
          <p:nvPr/>
        </p:nvSpPr>
        <p:spPr bwMode="auto">
          <a:xfrm flipH="1">
            <a:off x="1213377" y="1576063"/>
            <a:ext cx="783431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4530" indent="-22733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17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5989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61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33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05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77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49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None/>
            </a:pPr>
            <a:r>
              <a:rPr lang="zh-CN" altLang="en-US" sz="2400" b="1" dirty="0">
                <a:latin typeface="微软雅黑" panose="020B0503020204020204" pitchFamily="34" charset="-122"/>
                <a:ea typeface="微软雅黑" panose="020B0503020204020204" pitchFamily="34" charset="-122"/>
              </a:rPr>
              <a:t>基于</a:t>
            </a:r>
            <a:r>
              <a:rPr lang="en" sz="2400" b="1" dirty="0">
                <a:latin typeface="微软雅黑" panose="020B0503020204020204" pitchFamily="34" charset="-122"/>
                <a:ea typeface="微软雅黑" panose="020B0503020204020204" pitchFamily="34" charset="-122"/>
              </a:rPr>
              <a:t>NOMA</a:t>
            </a:r>
            <a:r>
              <a:rPr lang="zh-CN" altLang="en-US" sz="2400" b="1" dirty="0">
                <a:latin typeface="微软雅黑" panose="020B0503020204020204" pitchFamily="34" charset="-122"/>
                <a:ea typeface="微软雅黑" panose="020B0503020204020204" pitchFamily="34" charset="-122"/>
              </a:rPr>
              <a:t>的边缘协同计算动态任务调度策略研究</a:t>
            </a:r>
          </a:p>
        </p:txBody>
      </p:sp>
      <p:sp>
        <p:nvSpPr>
          <p:cNvPr id="17" name="išľîḋé"/>
          <p:cNvSpPr txBox="1">
            <a:spLocks noChangeArrowheads="1"/>
          </p:cNvSpPr>
          <p:nvPr/>
        </p:nvSpPr>
        <p:spPr bwMode="auto">
          <a:xfrm flipH="1">
            <a:off x="1215134" y="2379723"/>
            <a:ext cx="7834312"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4530" indent="-22733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17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5989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61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33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05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77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49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None/>
            </a:pPr>
            <a:r>
              <a:rPr lang="zh-CN" altLang="en-US" sz="2400" b="1" dirty="0">
                <a:latin typeface="微软雅黑" panose="020B0503020204020204" pitchFamily="34" charset="-122"/>
                <a:ea typeface="微软雅黑" panose="020B0503020204020204" pitchFamily="34" charset="-122"/>
              </a:rPr>
              <a:t>无人机辅助的边缘协同计算智能任务调度策略研究</a:t>
            </a:r>
            <a:endParaRPr sz="2400" b="1" dirty="0">
              <a:latin typeface="微软雅黑" panose="020B0503020204020204" pitchFamily="34" charset="-122"/>
              <a:ea typeface="微软雅黑" panose="020B0503020204020204" pitchFamily="34" charset="-122"/>
            </a:endParaRPr>
          </a:p>
        </p:txBody>
      </p:sp>
      <p:grpSp>
        <p:nvGrpSpPr>
          <p:cNvPr id="33" name="组合 32">
            <a:extLst>
              <a:ext uri="{FF2B5EF4-FFF2-40B4-BE49-F238E27FC236}">
                <a16:creationId xmlns:a16="http://schemas.microsoft.com/office/drawing/2014/main" id="{F076DA54-5451-FCD3-AA92-37F49D8E342B}"/>
              </a:ext>
            </a:extLst>
          </p:cNvPr>
          <p:cNvGrpSpPr/>
          <p:nvPr/>
        </p:nvGrpSpPr>
        <p:grpSpPr>
          <a:xfrm>
            <a:off x="559327" y="3327009"/>
            <a:ext cx="7744169" cy="2977378"/>
            <a:chOff x="474663" y="3640276"/>
            <a:chExt cx="7744169" cy="2977378"/>
          </a:xfrm>
        </p:grpSpPr>
        <p:sp>
          <p:nvSpPr>
            <p:cNvPr id="2" name="文本框 1">
              <a:extLst>
                <a:ext uri="{FF2B5EF4-FFF2-40B4-BE49-F238E27FC236}">
                  <a16:creationId xmlns:a16="http://schemas.microsoft.com/office/drawing/2014/main" id="{064214DE-5DFC-2E74-66BC-C588DEE2F74B}"/>
                </a:ext>
              </a:extLst>
            </p:cNvPr>
            <p:cNvSpPr txBox="1"/>
            <p:nvPr/>
          </p:nvSpPr>
          <p:spPr>
            <a:xfrm>
              <a:off x="559327" y="4488298"/>
              <a:ext cx="430887" cy="1309491"/>
            </a:xfrm>
            <a:prstGeom prst="rect">
              <a:avLst/>
            </a:prstGeom>
            <a:solidFill>
              <a:schemeClr val="accent5">
                <a:lumMod val="75000"/>
              </a:schemeClr>
            </a:solidFill>
          </p:spPr>
          <p:txBody>
            <a:bodyPr vert="eaVert" wrap="square" rtlCol="0">
              <a:spAutoFit/>
            </a:bodyPr>
            <a:lstStyle/>
            <a:p>
              <a:pPr algn="ctr"/>
              <a:r>
                <a:rPr lang="zh-CN" altLang="en-US" sz="1600" dirty="0">
                  <a:solidFill>
                    <a:schemeClr val="bg1"/>
                  </a:solidFill>
                  <a:latin typeface="宋体" panose="02010600030101010101" pitchFamily="2" charset="-122"/>
                  <a:ea typeface="宋体" panose="02010600030101010101" pitchFamily="2" charset="-122"/>
                </a:rPr>
                <a:t>理论模型</a:t>
              </a:r>
              <a:endParaRPr lang="zh-SG" altLang="en-US" sz="1600" dirty="0">
                <a:solidFill>
                  <a:schemeClr val="bg1"/>
                </a:solidFill>
                <a:latin typeface="宋体" panose="02010600030101010101" pitchFamily="2" charset="-122"/>
                <a:ea typeface="宋体" panose="02010600030101010101" pitchFamily="2" charset="-122"/>
              </a:endParaRPr>
            </a:p>
          </p:txBody>
        </p:sp>
        <p:sp>
          <p:nvSpPr>
            <p:cNvPr id="4" name="文本框 3">
              <a:extLst>
                <a:ext uri="{FF2B5EF4-FFF2-40B4-BE49-F238E27FC236}">
                  <a16:creationId xmlns:a16="http://schemas.microsoft.com/office/drawing/2014/main" id="{D2DAFA52-FA41-FFD5-E359-FDC575593673}"/>
                </a:ext>
              </a:extLst>
            </p:cNvPr>
            <p:cNvSpPr txBox="1"/>
            <p:nvPr/>
          </p:nvSpPr>
          <p:spPr>
            <a:xfrm>
              <a:off x="3695690" y="4502626"/>
              <a:ext cx="430887" cy="1309491"/>
            </a:xfrm>
            <a:prstGeom prst="rect">
              <a:avLst/>
            </a:prstGeom>
            <a:solidFill>
              <a:schemeClr val="accent5">
                <a:lumMod val="75000"/>
              </a:schemeClr>
            </a:solidFill>
          </p:spPr>
          <p:txBody>
            <a:bodyPr vert="eaVert" wrap="square" rtlCol="0">
              <a:spAutoFit/>
            </a:bodyPr>
            <a:lstStyle/>
            <a:p>
              <a:pPr algn="ctr"/>
              <a:r>
                <a:rPr lang="zh-CN" altLang="en-US" sz="1600" dirty="0">
                  <a:solidFill>
                    <a:schemeClr val="bg1"/>
                  </a:solidFill>
                  <a:latin typeface="宋体" panose="02010600030101010101" pitchFamily="2" charset="-122"/>
                  <a:ea typeface="宋体" panose="02010600030101010101" pitchFamily="2" charset="-122"/>
                </a:rPr>
                <a:t>技术实现</a:t>
              </a:r>
              <a:endParaRPr lang="zh-SG" altLang="en-US" sz="1600" dirty="0">
                <a:solidFill>
                  <a:schemeClr val="bg1"/>
                </a:solidFill>
                <a:latin typeface="宋体" panose="02010600030101010101" pitchFamily="2" charset="-122"/>
                <a:ea typeface="宋体" panose="02010600030101010101" pitchFamily="2" charset="-122"/>
              </a:endParaRPr>
            </a:p>
          </p:txBody>
        </p:sp>
        <p:sp>
          <p:nvSpPr>
            <p:cNvPr id="5" name="矩形 4">
              <a:extLst>
                <a:ext uri="{FF2B5EF4-FFF2-40B4-BE49-F238E27FC236}">
                  <a16:creationId xmlns:a16="http://schemas.microsoft.com/office/drawing/2014/main" id="{38A6F2CA-A18A-408C-9E10-C62D14764DEE}"/>
                </a:ext>
              </a:extLst>
            </p:cNvPr>
            <p:cNvSpPr/>
            <p:nvPr/>
          </p:nvSpPr>
          <p:spPr>
            <a:xfrm>
              <a:off x="474663" y="4050764"/>
              <a:ext cx="2492107" cy="2073243"/>
            </a:xfrm>
            <a:prstGeom prst="rect">
              <a:avLst/>
            </a:prstGeom>
            <a:noFill/>
            <a:ln w="254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11" name="文本框 10">
              <a:extLst>
                <a:ext uri="{FF2B5EF4-FFF2-40B4-BE49-F238E27FC236}">
                  <a16:creationId xmlns:a16="http://schemas.microsoft.com/office/drawing/2014/main" id="{DD2D237E-F598-220F-9205-7BED23F129C7}"/>
                </a:ext>
              </a:extLst>
            </p:cNvPr>
            <p:cNvSpPr txBox="1"/>
            <p:nvPr/>
          </p:nvSpPr>
          <p:spPr>
            <a:xfrm>
              <a:off x="1091858" y="4421023"/>
              <a:ext cx="1775903"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斯塔克尔伯格博弈建模</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DA24ED6D-108B-7FD9-7E82-B88D0470853B}"/>
                </a:ext>
              </a:extLst>
            </p:cNvPr>
            <p:cNvSpPr txBox="1"/>
            <p:nvPr/>
          </p:nvSpPr>
          <p:spPr>
            <a:xfrm>
              <a:off x="1091858" y="5003483"/>
              <a:ext cx="1753848"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协同随机优化建模</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1FE2B8DE-FEB2-6A49-4B2B-F7C9353B1D90}"/>
                </a:ext>
              </a:extLst>
            </p:cNvPr>
            <p:cNvSpPr txBox="1"/>
            <p:nvPr/>
          </p:nvSpPr>
          <p:spPr>
            <a:xfrm>
              <a:off x="1063890" y="5585943"/>
              <a:ext cx="1781816"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马尔可夫决策过程建模</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14" name="矩形 13">
              <a:extLst>
                <a:ext uri="{FF2B5EF4-FFF2-40B4-BE49-F238E27FC236}">
                  <a16:creationId xmlns:a16="http://schemas.microsoft.com/office/drawing/2014/main" id="{D233F749-4127-F7CD-AB26-A40DA16E3C08}"/>
                </a:ext>
              </a:extLst>
            </p:cNvPr>
            <p:cNvSpPr/>
            <p:nvPr/>
          </p:nvSpPr>
          <p:spPr>
            <a:xfrm>
              <a:off x="3583965" y="3640276"/>
              <a:ext cx="4634867" cy="2977378"/>
            </a:xfrm>
            <a:prstGeom prst="rect">
              <a:avLst/>
            </a:prstGeom>
            <a:noFill/>
            <a:ln w="254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15" name="文本框 14">
              <a:extLst>
                <a:ext uri="{FF2B5EF4-FFF2-40B4-BE49-F238E27FC236}">
                  <a16:creationId xmlns:a16="http://schemas.microsoft.com/office/drawing/2014/main" id="{FC566871-A87B-AD84-90F3-2A7D26BC6665}"/>
                </a:ext>
              </a:extLst>
            </p:cNvPr>
            <p:cNvSpPr txBox="1"/>
            <p:nvPr/>
          </p:nvSpPr>
          <p:spPr>
            <a:xfrm>
              <a:off x="4316126" y="3872968"/>
              <a:ext cx="1149855"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均衡性分析</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18" name="文本框 17">
              <a:extLst>
                <a:ext uri="{FF2B5EF4-FFF2-40B4-BE49-F238E27FC236}">
                  <a16:creationId xmlns:a16="http://schemas.microsoft.com/office/drawing/2014/main" id="{99DACAEF-AA7A-69F0-F2D8-13955CEDD3C2}"/>
                </a:ext>
              </a:extLst>
            </p:cNvPr>
            <p:cNvSpPr txBox="1"/>
            <p:nvPr/>
          </p:nvSpPr>
          <p:spPr>
            <a:xfrm>
              <a:off x="4316126" y="4812050"/>
              <a:ext cx="1138031"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动静转化</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07F9FB8F-793B-5B1C-D0ED-022BFADB1562}"/>
                </a:ext>
              </a:extLst>
            </p:cNvPr>
            <p:cNvSpPr txBox="1"/>
            <p:nvPr/>
          </p:nvSpPr>
          <p:spPr>
            <a:xfrm>
              <a:off x="4327352" y="5281416"/>
              <a:ext cx="1126805"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问题解耦</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702CAF5D-68B2-0E55-78F3-4C6F061A1C82}"/>
                </a:ext>
              </a:extLst>
            </p:cNvPr>
            <p:cNvSpPr txBox="1"/>
            <p:nvPr/>
          </p:nvSpPr>
          <p:spPr>
            <a:xfrm>
              <a:off x="4327950" y="4342334"/>
              <a:ext cx="1138031"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最佳响应思想</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94967109-B195-9454-F4F0-0378390FA4A0}"/>
                </a:ext>
              </a:extLst>
            </p:cNvPr>
            <p:cNvSpPr txBox="1"/>
            <p:nvPr/>
          </p:nvSpPr>
          <p:spPr>
            <a:xfrm>
              <a:off x="4319285" y="5746009"/>
              <a:ext cx="1134872"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深度学习</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22" name="文本框 21">
              <a:extLst>
                <a:ext uri="{FF2B5EF4-FFF2-40B4-BE49-F238E27FC236}">
                  <a16:creationId xmlns:a16="http://schemas.microsoft.com/office/drawing/2014/main" id="{EC86158D-2BFA-3DBC-E096-C127EC6258F8}"/>
                </a:ext>
              </a:extLst>
            </p:cNvPr>
            <p:cNvSpPr txBox="1"/>
            <p:nvPr/>
          </p:nvSpPr>
          <p:spPr>
            <a:xfrm>
              <a:off x="4327950" y="6174200"/>
              <a:ext cx="1126207"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强化学习</a:t>
              </a:r>
              <a:endParaRPr lang="zh-SG" altLang="en-US" sz="1200" b="1" dirty="0">
                <a:solidFill>
                  <a:schemeClr val="bg1"/>
                </a:solidFill>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373F6F8-2324-8787-A6DA-E1F9A257E97A}"/>
                    </a:ext>
                  </a:extLst>
                </p:cNvPr>
                <p:cNvSpPr txBox="1"/>
                <p:nvPr/>
              </p:nvSpPr>
              <p:spPr>
                <a:xfrm>
                  <a:off x="4405426" y="4112129"/>
                  <a:ext cx="932507"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SG" altLang="en-US" sz="1600" b="1" smtClean="0">
                            <a:solidFill>
                              <a:schemeClr val="tx1"/>
                            </a:solidFill>
                            <a:latin typeface="Cambria Math" panose="02040503050406030204" pitchFamily="18" charset="0"/>
                          </a:rPr>
                          <m:t>+</m:t>
                        </m:r>
                      </m:oMath>
                    </m:oMathPara>
                  </a14:m>
                  <a:endParaRPr lang="zh-SG" altLang="en-US" sz="1600" b="1" dirty="0">
                    <a:solidFill>
                      <a:schemeClr val="tx1"/>
                    </a:solidFill>
                    <a:latin typeface="黑体" panose="02010609060101010101" pitchFamily="49" charset="-122"/>
                    <a:ea typeface="黑体" panose="02010609060101010101" pitchFamily="49" charset="-122"/>
                  </a:endParaRPr>
                </a:p>
              </p:txBody>
            </p:sp>
          </mc:Choice>
          <mc:Fallback xmlns="">
            <p:sp>
              <p:nvSpPr>
                <p:cNvPr id="23" name="文本框 22">
                  <a:extLst>
                    <a:ext uri="{FF2B5EF4-FFF2-40B4-BE49-F238E27FC236}">
                      <a16:creationId xmlns:a16="http://schemas.microsoft.com/office/drawing/2014/main" id="{C373F6F8-2324-8787-A6DA-E1F9A257E97A}"/>
                    </a:ext>
                  </a:extLst>
                </p:cNvPr>
                <p:cNvSpPr txBox="1">
                  <a:spLocks noRot="1" noChangeAspect="1" noMove="1" noResize="1" noEditPoints="1" noAdjustHandles="1" noChangeArrowheads="1" noChangeShapeType="1" noTextEdit="1"/>
                </p:cNvSpPr>
                <p:nvPr/>
              </p:nvSpPr>
              <p:spPr>
                <a:xfrm>
                  <a:off x="4405426" y="4112129"/>
                  <a:ext cx="932507" cy="246221"/>
                </a:xfrm>
                <a:prstGeom prst="rect">
                  <a:avLst/>
                </a:prstGeom>
                <a:blipFill>
                  <a:blip r:embed="rId3"/>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D5A062D-2813-F261-1B50-151D308D41FE}"/>
                    </a:ext>
                  </a:extLst>
                </p:cNvPr>
                <p:cNvSpPr txBox="1"/>
                <p:nvPr/>
              </p:nvSpPr>
              <p:spPr>
                <a:xfrm>
                  <a:off x="4416052" y="5034262"/>
                  <a:ext cx="932507"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SG" altLang="en-US" sz="1600" b="1" smtClean="0">
                            <a:solidFill>
                              <a:schemeClr val="tx1"/>
                            </a:solidFill>
                            <a:latin typeface="Cambria Math" panose="02040503050406030204" pitchFamily="18" charset="0"/>
                          </a:rPr>
                          <m:t>+</m:t>
                        </m:r>
                      </m:oMath>
                    </m:oMathPara>
                  </a14:m>
                  <a:endParaRPr lang="zh-SG" altLang="en-US" sz="1600" b="1" dirty="0">
                    <a:solidFill>
                      <a:schemeClr val="tx1"/>
                    </a:solidFill>
                    <a:latin typeface="黑体" panose="02010609060101010101" pitchFamily="49" charset="-122"/>
                    <a:ea typeface="黑体" panose="02010609060101010101" pitchFamily="49" charset="-122"/>
                  </a:endParaRPr>
                </a:p>
              </p:txBody>
            </p:sp>
          </mc:Choice>
          <mc:Fallback xmlns="">
            <p:sp>
              <p:nvSpPr>
                <p:cNvPr id="24" name="文本框 23">
                  <a:extLst>
                    <a:ext uri="{FF2B5EF4-FFF2-40B4-BE49-F238E27FC236}">
                      <a16:creationId xmlns:a16="http://schemas.microsoft.com/office/drawing/2014/main" id="{0D5A062D-2813-F261-1B50-151D308D41FE}"/>
                    </a:ext>
                  </a:extLst>
                </p:cNvPr>
                <p:cNvSpPr txBox="1">
                  <a:spLocks noRot="1" noChangeAspect="1" noMove="1" noResize="1" noEditPoints="1" noAdjustHandles="1" noChangeArrowheads="1" noChangeShapeType="1" noTextEdit="1"/>
                </p:cNvSpPr>
                <p:nvPr/>
              </p:nvSpPr>
              <p:spPr>
                <a:xfrm>
                  <a:off x="4416052" y="5034262"/>
                  <a:ext cx="932507" cy="246221"/>
                </a:xfrm>
                <a:prstGeom prst="rect">
                  <a:avLst/>
                </a:prstGeom>
                <a:blipFill>
                  <a:blip r:embed="rId4"/>
                  <a:stretch>
                    <a:fillRect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7538072F-1C11-28CA-1A7E-E7D4CE8FD741}"/>
                    </a:ext>
                  </a:extLst>
                </p:cNvPr>
                <p:cNvSpPr txBox="1"/>
                <p:nvPr/>
              </p:nvSpPr>
              <p:spPr>
                <a:xfrm>
                  <a:off x="4416649" y="5961600"/>
                  <a:ext cx="932507"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SG" altLang="en-US" sz="1600" b="1" smtClean="0">
                            <a:solidFill>
                              <a:schemeClr val="tx1"/>
                            </a:solidFill>
                            <a:latin typeface="Cambria Math" panose="02040503050406030204" pitchFamily="18" charset="0"/>
                          </a:rPr>
                          <m:t>+</m:t>
                        </m:r>
                      </m:oMath>
                    </m:oMathPara>
                  </a14:m>
                  <a:endParaRPr lang="zh-SG" altLang="en-US" sz="1600" b="1" dirty="0">
                    <a:solidFill>
                      <a:schemeClr val="tx1"/>
                    </a:solidFill>
                    <a:latin typeface="黑体" panose="02010609060101010101" pitchFamily="49" charset="-122"/>
                    <a:ea typeface="黑体" panose="02010609060101010101" pitchFamily="49" charset="-122"/>
                  </a:endParaRPr>
                </a:p>
              </p:txBody>
            </p:sp>
          </mc:Choice>
          <mc:Fallback xmlns="">
            <p:sp>
              <p:nvSpPr>
                <p:cNvPr id="25" name="文本框 24">
                  <a:extLst>
                    <a:ext uri="{FF2B5EF4-FFF2-40B4-BE49-F238E27FC236}">
                      <a16:creationId xmlns:a16="http://schemas.microsoft.com/office/drawing/2014/main" id="{7538072F-1C11-28CA-1A7E-E7D4CE8FD741}"/>
                    </a:ext>
                  </a:extLst>
                </p:cNvPr>
                <p:cNvSpPr txBox="1">
                  <a:spLocks noRot="1" noChangeAspect="1" noMove="1" noResize="1" noEditPoints="1" noAdjustHandles="1" noChangeArrowheads="1" noChangeShapeType="1" noTextEdit="1"/>
                </p:cNvSpPr>
                <p:nvPr/>
              </p:nvSpPr>
              <p:spPr>
                <a:xfrm>
                  <a:off x="4416649" y="5961600"/>
                  <a:ext cx="932507" cy="246221"/>
                </a:xfrm>
                <a:prstGeom prst="rect">
                  <a:avLst/>
                </a:prstGeom>
                <a:blipFill>
                  <a:blip r:embed="rId4"/>
                  <a:stretch>
                    <a:fillRect b="-9524"/>
                  </a:stretch>
                </a:blipFill>
              </p:spPr>
              <p:txBody>
                <a:bodyPr/>
                <a:lstStyle/>
                <a:p>
                  <a:r>
                    <a:rPr lang="zh-CN" altLang="en-US">
                      <a:noFill/>
                    </a:rPr>
                    <a:t> </a:t>
                  </a:r>
                </a:p>
              </p:txBody>
            </p:sp>
          </mc:Fallback>
        </mc:AlternateContent>
        <p:sp>
          <p:nvSpPr>
            <p:cNvPr id="26" name="箭头: 下 48">
              <a:extLst>
                <a:ext uri="{FF2B5EF4-FFF2-40B4-BE49-F238E27FC236}">
                  <a16:creationId xmlns:a16="http://schemas.microsoft.com/office/drawing/2014/main" id="{3490A375-C956-45C6-40F6-4D681564AA1D}"/>
                </a:ext>
              </a:extLst>
            </p:cNvPr>
            <p:cNvSpPr/>
            <p:nvPr/>
          </p:nvSpPr>
          <p:spPr>
            <a:xfrm rot="16200000">
              <a:off x="5619000" y="4090903"/>
              <a:ext cx="304269" cy="376697"/>
            </a:xfrm>
            <a:prstGeom prst="downArrow">
              <a:avLst>
                <a:gd name="adj1" fmla="val 3897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27" name="箭头: 下 48">
              <a:extLst>
                <a:ext uri="{FF2B5EF4-FFF2-40B4-BE49-F238E27FC236}">
                  <a16:creationId xmlns:a16="http://schemas.microsoft.com/office/drawing/2014/main" id="{E410F93F-8E20-57EF-85B5-11C04F8582C5}"/>
                </a:ext>
              </a:extLst>
            </p:cNvPr>
            <p:cNvSpPr/>
            <p:nvPr/>
          </p:nvSpPr>
          <p:spPr>
            <a:xfrm rot="16200000">
              <a:off x="5603385" y="4979395"/>
              <a:ext cx="304269" cy="376697"/>
            </a:xfrm>
            <a:prstGeom prst="downArrow">
              <a:avLst>
                <a:gd name="adj1" fmla="val 3897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28" name="箭头: 下 48">
              <a:extLst>
                <a:ext uri="{FF2B5EF4-FFF2-40B4-BE49-F238E27FC236}">
                  <a16:creationId xmlns:a16="http://schemas.microsoft.com/office/drawing/2014/main" id="{306C9B8B-31B0-9857-2F62-4F91AF73826F}"/>
                </a:ext>
              </a:extLst>
            </p:cNvPr>
            <p:cNvSpPr/>
            <p:nvPr/>
          </p:nvSpPr>
          <p:spPr>
            <a:xfrm rot="16200000">
              <a:off x="5616630" y="5867889"/>
              <a:ext cx="304269" cy="376697"/>
            </a:xfrm>
            <a:prstGeom prst="downArrow">
              <a:avLst>
                <a:gd name="adj1" fmla="val 3897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29" name="文本框 28">
              <a:extLst>
                <a:ext uri="{FF2B5EF4-FFF2-40B4-BE49-F238E27FC236}">
                  <a16:creationId xmlns:a16="http://schemas.microsoft.com/office/drawing/2014/main" id="{05CC11EF-8C28-F5CD-EB89-6F9931578B0D}"/>
                </a:ext>
              </a:extLst>
            </p:cNvPr>
            <p:cNvSpPr txBox="1"/>
            <p:nvPr/>
          </p:nvSpPr>
          <p:spPr>
            <a:xfrm>
              <a:off x="6190590" y="5904102"/>
              <a:ext cx="1897762" cy="307777"/>
            </a:xfrm>
            <a:prstGeom prst="rect">
              <a:avLst/>
            </a:prstGeom>
            <a:solidFill>
              <a:schemeClr val="accent2"/>
            </a:solidFill>
            <a:ln>
              <a:solidFill>
                <a:srgbClr val="FFFFFF"/>
              </a:solidFill>
            </a:ln>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智能协同优化算法</a:t>
              </a:r>
              <a:endParaRPr lang="zh-SG" altLang="en-US" sz="1400" b="1" dirty="0">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3FC124F7-B04C-6C2E-9F7E-E3C206D8AD8C}"/>
                </a:ext>
              </a:extLst>
            </p:cNvPr>
            <p:cNvSpPr txBox="1"/>
            <p:nvPr/>
          </p:nvSpPr>
          <p:spPr>
            <a:xfrm>
              <a:off x="6176334" y="5022134"/>
              <a:ext cx="1912018" cy="307777"/>
            </a:xfrm>
            <a:prstGeom prst="rect">
              <a:avLst/>
            </a:prstGeom>
            <a:solidFill>
              <a:schemeClr val="accent2"/>
            </a:solidFill>
            <a:ln>
              <a:solidFill>
                <a:srgbClr val="FFFFFF"/>
              </a:solidFill>
            </a:ln>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在线协同优化算法</a:t>
              </a:r>
              <a:endParaRPr lang="zh-SG" altLang="en-US" sz="1400" b="1"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7E7F9C5C-9B1F-D087-2840-93918C895B21}"/>
                </a:ext>
              </a:extLst>
            </p:cNvPr>
            <p:cNvSpPr txBox="1"/>
            <p:nvPr/>
          </p:nvSpPr>
          <p:spPr>
            <a:xfrm>
              <a:off x="6167089" y="4110374"/>
              <a:ext cx="1921263" cy="307777"/>
            </a:xfrm>
            <a:prstGeom prst="rect">
              <a:avLst/>
            </a:prstGeom>
            <a:solidFill>
              <a:schemeClr val="accent2"/>
            </a:solidFill>
            <a:ln>
              <a:solidFill>
                <a:srgbClr val="FFFFFF"/>
              </a:solidFill>
            </a:ln>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分布式协同优化算法</a:t>
              </a:r>
              <a:endParaRPr lang="zh-SG" altLang="en-US" sz="1400" b="1" dirty="0">
                <a:latin typeface="宋体" panose="02010600030101010101" pitchFamily="2" charset="-122"/>
                <a:ea typeface="宋体" panose="02010600030101010101" pitchFamily="2" charset="-122"/>
              </a:endParaRPr>
            </a:p>
          </p:txBody>
        </p:sp>
        <p:sp>
          <p:nvSpPr>
            <p:cNvPr id="32" name="箭头: 下 27">
              <a:extLst>
                <a:ext uri="{FF2B5EF4-FFF2-40B4-BE49-F238E27FC236}">
                  <a16:creationId xmlns:a16="http://schemas.microsoft.com/office/drawing/2014/main" id="{02DDEAEC-1B94-B4DC-FF8F-ED217886A49D}"/>
                </a:ext>
              </a:extLst>
            </p:cNvPr>
            <p:cNvSpPr/>
            <p:nvPr/>
          </p:nvSpPr>
          <p:spPr>
            <a:xfrm rot="16200000">
              <a:off x="3138302" y="4896747"/>
              <a:ext cx="304269" cy="481292"/>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grpSp>
    </p:spTree>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afterEffect">
                                  <p:stCondLst>
                                    <p:cond delay="0"/>
                                  </p:stCondLst>
                                  <p:childTnLst>
                                    <p:animClr clrSpc="rgb" dir="cw">
                                      <p:cBhvr override="childStyle">
                                        <p:cTn id="6" dur="500" fill="hold"/>
                                        <p:tgtEl>
                                          <p:spTgt spid="17"/>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239956" y="2349419"/>
            <a:ext cx="3679253" cy="3372371"/>
          </a:xfrm>
          <a:prstGeom prst="roundRect">
            <a:avLst/>
          </a:prstGeom>
          <a:gradFill flip="none" rotWithShape="1">
            <a:gsLst>
              <a:gs pos="45000">
                <a:schemeClr val="bg1"/>
              </a:gs>
              <a:gs pos="100000">
                <a:schemeClr val="bg1">
                  <a:lumMod val="85000"/>
                </a:schemeClr>
              </a:gs>
            </a:gsLst>
            <a:lin ang="18000000" scaled="0"/>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cs typeface="+mn-ea"/>
              <a:sym typeface="+mn-lt"/>
            </a:endParaRPr>
          </a:p>
        </p:txBody>
      </p:sp>
      <p:sp>
        <p:nvSpPr>
          <p:cNvPr id="7" name="文本框 6"/>
          <p:cNvSpPr txBox="1">
            <a:spLocks noChangeArrowheads="1"/>
          </p:cNvSpPr>
          <p:nvPr/>
        </p:nvSpPr>
        <p:spPr bwMode="auto">
          <a:xfrm>
            <a:off x="664042" y="1178344"/>
            <a:ext cx="8237060"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pPr eaLnBrk="0" hangingPunct="0"/>
            <a:r>
              <a:rPr lang="zh-CN" altLang="en-US" sz="2800" b="1" dirty="0">
                <a:solidFill>
                  <a:srgbClr val="0070C0"/>
                </a:solidFill>
                <a:latin typeface="微软雅黑" panose="020B0503020204020204" pitchFamily="34" charset="-122"/>
                <a:ea typeface="微软雅黑" panose="020B0503020204020204" pitchFamily="34" charset="-122"/>
                <a:sym typeface="+mn-ea"/>
              </a:rPr>
              <a:t>无人机辅助的边缘协同计算智能任务调度策略研究</a:t>
            </a:r>
          </a:p>
        </p:txBody>
      </p:sp>
      <p:grpSp>
        <p:nvGrpSpPr>
          <p:cNvPr id="25604" name="组合 10"/>
          <p:cNvGrpSpPr/>
          <p:nvPr/>
        </p:nvGrpSpPr>
        <p:grpSpPr bwMode="auto">
          <a:xfrm>
            <a:off x="17780" y="274955"/>
            <a:ext cx="1945640" cy="530225"/>
            <a:chOff x="0" y="284389"/>
            <a:chExt cx="1692275" cy="529772"/>
          </a:xfrm>
        </p:grpSpPr>
        <p:sp>
          <p:nvSpPr>
            <p:cNvPr id="12" name="矩形 11"/>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研究内容三</a:t>
              </a:r>
            </a:p>
          </p:txBody>
        </p:sp>
        <p:sp>
          <p:nvSpPr>
            <p:cNvPr id="13" name="矩形 12"/>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2" name="TextBox 18"/>
          <p:cNvSpPr txBox="1"/>
          <p:nvPr/>
        </p:nvSpPr>
        <p:spPr>
          <a:xfrm>
            <a:off x="5373940" y="2660611"/>
            <a:ext cx="3357880" cy="1477328"/>
          </a:xfrm>
          <a:prstGeom prst="rect">
            <a:avLst/>
          </a:prstGeom>
          <a:noFill/>
        </p:spPr>
        <p:txBody>
          <a:bodyPr wrap="square" lIns="0" tIns="0" rIns="0" bIns="0" rtlCol="0">
            <a:spAutoFit/>
          </a:bodyPr>
          <a:lstStyle/>
          <a:p>
            <a:pPr marL="342900" indent="-342900">
              <a:buFont typeface="Wingdings" panose="05000000000000000000" charset="0"/>
              <a:buChar char="Ø"/>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mn-ea"/>
              </a:rPr>
              <a:t>应用</a:t>
            </a:r>
            <a:r>
              <a:rPr lang="zh-CN" altLang="en-US" sz="2400" b="1" dirty="0">
                <a:solidFill>
                  <a:srgbClr val="C00000"/>
                </a:solidFill>
                <a:latin typeface="微软雅黑" panose="020B0503020204020204" pitchFamily="34" charset="-122"/>
                <a:ea typeface="微软雅黑" panose="020B0503020204020204" pitchFamily="34" charset="-122"/>
                <a:sym typeface="+mn-ea"/>
              </a:rPr>
              <a:t>马尔科夫决策过程</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mn-ea"/>
              </a:rPr>
              <a:t>来描述物联网设备、无人机、服务器之间的</a:t>
            </a:r>
            <a:r>
              <a:rPr lang="zh-CN" altLang="en-US" sz="2400" b="1" dirty="0">
                <a:solidFill>
                  <a:srgbClr val="C00000"/>
                </a:solidFill>
                <a:latin typeface="微软雅黑" panose="020B0503020204020204" pitchFamily="34" charset="-122"/>
                <a:ea typeface="微软雅黑" panose="020B0503020204020204" pitchFamily="34" charset="-122"/>
                <a:sym typeface="+mn-ea"/>
              </a:rPr>
              <a:t>协同计算</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mn-ea"/>
              </a:rPr>
              <a:t>关系。</a:t>
            </a:r>
            <a:endParaRPr lang="zh-CN" altLang="en-US" sz="2400" kern="0" dirty="0">
              <a:solidFill>
                <a:schemeClr val="tx2"/>
              </a:solidFill>
              <a:latin typeface="微软雅黑" panose="020B0503020204020204" pitchFamily="34" charset="-122"/>
              <a:ea typeface="微软雅黑" panose="020B0503020204020204" pitchFamily="34" charset="-122"/>
            </a:endParaRPr>
          </a:p>
        </p:txBody>
      </p:sp>
      <p:sp>
        <p:nvSpPr>
          <p:cNvPr id="53" name="TextBox 18"/>
          <p:cNvSpPr txBox="1"/>
          <p:nvPr/>
        </p:nvSpPr>
        <p:spPr>
          <a:xfrm>
            <a:off x="5373940" y="4408057"/>
            <a:ext cx="3357880" cy="1107996"/>
          </a:xfrm>
          <a:prstGeom prst="rect">
            <a:avLst/>
          </a:prstGeom>
          <a:noFill/>
        </p:spPr>
        <p:txBody>
          <a:bodyPr wrap="square" lIns="0" tIns="0" rIns="0" bIns="0" rtlCol="0">
            <a:spAutoFit/>
          </a:bodyPr>
          <a:lstStyle/>
          <a:p>
            <a:pPr marL="342900" indent="-342900">
              <a:buFont typeface="Wingdings" panose="05000000000000000000" charset="0"/>
              <a:buChar char="Ø"/>
            </a:pP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mn-ea"/>
              </a:rPr>
              <a:t>目标：设计</a:t>
            </a:r>
            <a:r>
              <a:rPr lang="zh-CN" altLang="en-US" sz="2400" b="1" dirty="0">
                <a:solidFill>
                  <a:srgbClr val="C00000"/>
                </a:solidFill>
                <a:latin typeface="微软雅黑" panose="020B0503020204020204" pitchFamily="34" charset="-122"/>
                <a:ea typeface="微软雅黑" panose="020B0503020204020204" pitchFamily="34" charset="-122"/>
                <a:sym typeface="+mn-ea"/>
              </a:rPr>
              <a:t>智能</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mn-ea"/>
              </a:rPr>
              <a:t>的协同计算优化策略以保证</a:t>
            </a:r>
            <a:r>
              <a:rPr lang="zh-CN" altLang="en-US" sz="2400" b="1" dirty="0">
                <a:solidFill>
                  <a:srgbClr val="C00000"/>
                </a:solidFill>
                <a:latin typeface="微软雅黑" panose="020B0503020204020204" pitchFamily="34" charset="-122"/>
                <a:ea typeface="微软雅黑" panose="020B0503020204020204" pitchFamily="34" charset="-122"/>
                <a:sym typeface="+mn-ea"/>
              </a:rPr>
              <a:t>能耗最小化</a:t>
            </a:r>
            <a:r>
              <a:rPr lang="zh-CN" altLang="en-US" sz="2400" b="1" dirty="0">
                <a:solidFill>
                  <a:schemeClr val="accent5">
                    <a:lumMod val="75000"/>
                  </a:schemeClr>
                </a:solidFill>
                <a:latin typeface="微软雅黑" panose="020B0503020204020204" pitchFamily="34" charset="-122"/>
                <a:ea typeface="微软雅黑" panose="020B0503020204020204" pitchFamily="34" charset="-122"/>
                <a:sym typeface="+mn-ea"/>
              </a:rPr>
              <a:t>。</a:t>
            </a:r>
          </a:p>
        </p:txBody>
      </p:sp>
      <p:sp>
        <p:nvSpPr>
          <p:cNvPr id="6" name="文本框 5"/>
          <p:cNvSpPr txBox="1"/>
          <p:nvPr/>
        </p:nvSpPr>
        <p:spPr>
          <a:xfrm>
            <a:off x="2277110" y="318770"/>
            <a:ext cx="2057400" cy="52197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 研究场景</a:t>
            </a:r>
          </a:p>
        </p:txBody>
      </p:sp>
      <p:sp>
        <p:nvSpPr>
          <p:cNvPr id="14" name="文本框 1"/>
          <p:cNvSpPr txBox="1"/>
          <p:nvPr/>
        </p:nvSpPr>
        <p:spPr>
          <a:xfrm>
            <a:off x="1307047" y="5516053"/>
            <a:ext cx="2258695" cy="398780"/>
          </a:xfrm>
          <a:prstGeom prst="rect">
            <a:avLst/>
          </a:prstGeom>
          <a:noFill/>
          <a:ln w="9525">
            <a:noFill/>
          </a:ln>
        </p:spPr>
        <p:txBody>
          <a:bodyPr wrap="square" anchor="t">
            <a:spAutoFit/>
          </a:bodyPr>
          <a:lstStyle/>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场景图三</a:t>
            </a:r>
          </a:p>
        </p:txBody>
      </p:sp>
      <p:pic>
        <p:nvPicPr>
          <p:cNvPr id="2" name="图片 1">
            <a:extLst>
              <a:ext uri="{FF2B5EF4-FFF2-40B4-BE49-F238E27FC236}">
                <a16:creationId xmlns:a16="http://schemas.microsoft.com/office/drawing/2014/main" id="{D2B33DC3-0473-E6F5-D868-ED51D8F451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02" y="2481143"/>
            <a:ext cx="5319158" cy="26133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over dir="d"/>
      </p:transition>
    </mc:Choice>
    <mc:Fallback xmlns="">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25604"/>
                                        </p:tgtEl>
                                        <p:attrNameLst>
                                          <p:attrName>style.visibility</p:attrName>
                                        </p:attrNameLst>
                                      </p:cBhvr>
                                      <p:to>
                                        <p:strVal val="visible"/>
                                      </p:to>
                                    </p:set>
                                    <p:animEffect transition="in" filter="wipe(left)">
                                      <p:cBhvr>
                                        <p:cTn id="12" dur="500"/>
                                        <p:tgtEl>
                                          <p:spTgt spid="25604"/>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2" fill="hold" grpId="0" nodeType="after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additive="base">
                                        <p:cTn id="28" dur="1000" fill="hold"/>
                                        <p:tgtEl>
                                          <p:spTgt spid="49"/>
                                        </p:tgtEl>
                                        <p:attrNameLst>
                                          <p:attrName>ppt_x</p:attrName>
                                        </p:attrNameLst>
                                      </p:cBhvr>
                                      <p:tavLst>
                                        <p:tav tm="0">
                                          <p:val>
                                            <p:strVal val="1+#ppt_w/2"/>
                                          </p:val>
                                        </p:tav>
                                        <p:tav tm="100000">
                                          <p:val>
                                            <p:strVal val="#ppt_x"/>
                                          </p:val>
                                        </p:tav>
                                      </p:tavLst>
                                    </p:anim>
                                    <p:anim calcmode="lin" valueType="num">
                                      <p:cBhvr additive="base">
                                        <p:cTn id="29" dur="1000" fill="hold"/>
                                        <p:tgtEl>
                                          <p:spTgt spid="49"/>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52">
                                            <p:txEl>
                                              <p:pRg st="0" end="0"/>
                                            </p:txEl>
                                          </p:spTgt>
                                        </p:tgtEl>
                                        <p:attrNameLst>
                                          <p:attrName>style.visibility</p:attrName>
                                        </p:attrNameLst>
                                      </p:cBhvr>
                                      <p:to>
                                        <p:strVal val="visible"/>
                                      </p:to>
                                    </p:set>
                                    <p:animEffect transition="in" filter="fade">
                                      <p:cBhvr>
                                        <p:cTn id="33" dur="500"/>
                                        <p:tgtEl>
                                          <p:spTgt spid="52">
                                            <p:txEl>
                                              <p:pRg st="0" end="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3">
                                            <p:txEl>
                                              <p:pRg st="0" end="0"/>
                                            </p:txEl>
                                          </p:spTgt>
                                        </p:tgtEl>
                                        <p:attrNameLst>
                                          <p:attrName>style.visibility</p:attrName>
                                        </p:attrNameLst>
                                      </p:cBhvr>
                                      <p:to>
                                        <p:strVal val="visible"/>
                                      </p:to>
                                    </p:set>
                                    <p:animEffect transition="in" filter="fade">
                                      <p:cBhvr>
                                        <p:cTn id="36" dur="500"/>
                                        <p:tgtEl>
                                          <p:spTgt spid="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7" grpId="0" bldLvl="0" animBg="1"/>
      <p:bldP spid="6"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7"/>
          <p:cNvSpPr txBox="1"/>
          <p:nvPr/>
        </p:nvSpPr>
        <p:spPr>
          <a:xfrm>
            <a:off x="2280920" y="605790"/>
            <a:ext cx="2057400" cy="521970"/>
          </a:xfrm>
          <a:prstGeom prst="rect">
            <a:avLst/>
          </a:prstGeom>
          <a:noFill/>
        </p:spPr>
        <p:txBody>
          <a:bodyPr wrap="square" rtlCol="0">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 系统模型</a:t>
            </a:r>
          </a:p>
        </p:txBody>
      </p:sp>
      <p:grpSp>
        <p:nvGrpSpPr>
          <p:cNvPr id="8" name="组合 7"/>
          <p:cNvGrpSpPr/>
          <p:nvPr/>
        </p:nvGrpSpPr>
        <p:grpSpPr bwMode="auto">
          <a:xfrm>
            <a:off x="13335" y="571500"/>
            <a:ext cx="2070735" cy="530225"/>
            <a:chOff x="0" y="284389"/>
            <a:chExt cx="1692275" cy="529772"/>
          </a:xfrm>
        </p:grpSpPr>
        <p:sp>
          <p:nvSpPr>
            <p:cNvPr id="9" name="矩形 8"/>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研究内容三</a:t>
              </a:r>
            </a:p>
          </p:txBody>
        </p:sp>
        <p:sp>
          <p:nvSpPr>
            <p:cNvPr id="10" name="矩形 9"/>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3" name="矩形 12"/>
          <p:cNvSpPr/>
          <p:nvPr/>
        </p:nvSpPr>
        <p:spPr>
          <a:xfrm>
            <a:off x="165899" y="1490468"/>
            <a:ext cx="2646878" cy="461665"/>
          </a:xfrm>
          <a:prstGeom prst="rect">
            <a:avLst/>
          </a:prstGeom>
        </p:spPr>
        <p:txBody>
          <a:bodyPr wrap="none">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本地处理任务能耗</a:t>
            </a:r>
          </a:p>
        </p:txBody>
      </p:sp>
      <p:sp>
        <p:nvSpPr>
          <p:cNvPr id="15" name="矩形 14"/>
          <p:cNvSpPr/>
          <p:nvPr/>
        </p:nvSpPr>
        <p:spPr>
          <a:xfrm>
            <a:off x="235687" y="2523007"/>
            <a:ext cx="5416868" cy="461665"/>
          </a:xfrm>
          <a:prstGeom prst="rect">
            <a:avLst/>
          </a:prstGeom>
        </p:spPr>
        <p:txBody>
          <a:bodyPr wrap="none">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物联网设备</a:t>
            </a:r>
            <a:r>
              <a:rPr lang="zh-CN" altLang="en-US" sz="2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传输任务到中继节点的能耗</a:t>
            </a:r>
          </a:p>
        </p:txBody>
      </p:sp>
      <p:sp>
        <p:nvSpPr>
          <p:cNvPr id="32" name="矩形 31"/>
          <p:cNvSpPr/>
          <p:nvPr/>
        </p:nvSpPr>
        <p:spPr>
          <a:xfrm>
            <a:off x="258231" y="3713247"/>
            <a:ext cx="4801314" cy="461665"/>
          </a:xfrm>
          <a:prstGeom prst="rect">
            <a:avLst/>
          </a:prstGeom>
        </p:spPr>
        <p:txBody>
          <a:bodyPr wrap="none">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中继节点传输任务到宏基站的能耗</a:t>
            </a:r>
          </a:p>
        </p:txBody>
      </p:sp>
      <p:sp>
        <p:nvSpPr>
          <p:cNvPr id="33" name="矩形 32"/>
          <p:cNvSpPr/>
          <p:nvPr/>
        </p:nvSpPr>
        <p:spPr>
          <a:xfrm>
            <a:off x="6016057" y="2492875"/>
            <a:ext cx="1107996" cy="461665"/>
          </a:xfrm>
          <a:prstGeom prst="rect">
            <a:avLst/>
          </a:prstGeom>
        </p:spPr>
        <p:txBody>
          <a:bodyPr wrap="none">
            <a:spAutoFit/>
          </a:bodyPr>
          <a:lstStyle/>
          <a:p>
            <a:r>
              <a:rPr lang="zh-CN" altLang="zh-CN" sz="2400" b="1" dirty="0">
                <a:solidFill>
                  <a:srgbClr val="0070C0"/>
                </a:solidFill>
                <a:latin typeface="微软雅黑" panose="020B0503020204020204" pitchFamily="34" charset="-122"/>
                <a:ea typeface="微软雅黑" panose="020B0503020204020204" pitchFamily="34" charset="-122"/>
              </a:rPr>
              <a:t>总</a:t>
            </a:r>
            <a:r>
              <a:rPr lang="zh-CN" altLang="en-US" sz="2400" b="1" dirty="0">
                <a:solidFill>
                  <a:srgbClr val="0070C0"/>
                </a:solidFill>
                <a:latin typeface="微软雅黑" panose="020B0503020204020204" pitchFamily="34" charset="-122"/>
                <a:ea typeface="微软雅黑" panose="020B0503020204020204" pitchFamily="34" charset="-122"/>
              </a:rPr>
              <a:t>能耗</a:t>
            </a:r>
          </a:p>
        </p:txBody>
      </p:sp>
      <p:pic>
        <p:nvPicPr>
          <p:cNvPr id="16" name="图片 15">
            <a:extLst>
              <a:ext uri="{FF2B5EF4-FFF2-40B4-BE49-F238E27FC236}">
                <a16:creationId xmlns:a16="http://schemas.microsoft.com/office/drawing/2014/main" id="{C85F5E90-8446-2ED9-7474-103CC039DADD}"/>
              </a:ext>
            </a:extLst>
          </p:cNvPr>
          <p:cNvPicPr>
            <a:picLocks noChangeAspect="1"/>
          </p:cNvPicPr>
          <p:nvPr/>
        </p:nvPicPr>
        <p:blipFill>
          <a:blip r:embed="rId3"/>
          <a:stretch>
            <a:fillRect/>
          </a:stretch>
        </p:blipFill>
        <p:spPr>
          <a:xfrm>
            <a:off x="348680" y="1966609"/>
            <a:ext cx="1274147" cy="436100"/>
          </a:xfrm>
          <a:prstGeom prst="rect">
            <a:avLst/>
          </a:prstGeom>
        </p:spPr>
      </p:pic>
      <p:pic>
        <p:nvPicPr>
          <p:cNvPr id="17" name="图片 16">
            <a:extLst>
              <a:ext uri="{FF2B5EF4-FFF2-40B4-BE49-F238E27FC236}">
                <a16:creationId xmlns:a16="http://schemas.microsoft.com/office/drawing/2014/main" id="{4C4BCC98-0D19-252E-B833-52FDD159875F}"/>
              </a:ext>
            </a:extLst>
          </p:cNvPr>
          <p:cNvPicPr>
            <a:picLocks noChangeAspect="1"/>
          </p:cNvPicPr>
          <p:nvPr/>
        </p:nvPicPr>
        <p:blipFill>
          <a:blip r:embed="rId4"/>
          <a:stretch>
            <a:fillRect/>
          </a:stretch>
        </p:blipFill>
        <p:spPr>
          <a:xfrm>
            <a:off x="348681" y="3069875"/>
            <a:ext cx="1513942" cy="439469"/>
          </a:xfrm>
          <a:prstGeom prst="rect">
            <a:avLst/>
          </a:prstGeom>
        </p:spPr>
      </p:pic>
      <p:pic>
        <p:nvPicPr>
          <p:cNvPr id="18" name="图片 17">
            <a:extLst>
              <a:ext uri="{FF2B5EF4-FFF2-40B4-BE49-F238E27FC236}">
                <a16:creationId xmlns:a16="http://schemas.microsoft.com/office/drawing/2014/main" id="{E84A8A95-4E58-A623-DEEF-760A1F52BBDA}"/>
              </a:ext>
            </a:extLst>
          </p:cNvPr>
          <p:cNvPicPr>
            <a:picLocks noChangeAspect="1"/>
          </p:cNvPicPr>
          <p:nvPr/>
        </p:nvPicPr>
        <p:blipFill>
          <a:blip r:embed="rId5"/>
          <a:stretch>
            <a:fillRect/>
          </a:stretch>
        </p:blipFill>
        <p:spPr>
          <a:xfrm>
            <a:off x="396519" y="4219154"/>
            <a:ext cx="1466104" cy="432933"/>
          </a:xfrm>
          <a:prstGeom prst="rect">
            <a:avLst/>
          </a:prstGeom>
        </p:spPr>
      </p:pic>
      <p:pic>
        <p:nvPicPr>
          <p:cNvPr id="19" name="图片 18">
            <a:extLst>
              <a:ext uri="{FF2B5EF4-FFF2-40B4-BE49-F238E27FC236}">
                <a16:creationId xmlns:a16="http://schemas.microsoft.com/office/drawing/2014/main" id="{20207177-F730-826C-E51F-00EC55ECE0D2}"/>
              </a:ext>
            </a:extLst>
          </p:cNvPr>
          <p:cNvPicPr>
            <a:picLocks noChangeAspect="1"/>
          </p:cNvPicPr>
          <p:nvPr/>
        </p:nvPicPr>
        <p:blipFill>
          <a:blip r:embed="rId6"/>
          <a:stretch>
            <a:fillRect/>
          </a:stretch>
        </p:blipFill>
        <p:spPr>
          <a:xfrm>
            <a:off x="6100446" y="3108975"/>
            <a:ext cx="2709250" cy="483368"/>
          </a:xfrm>
          <a:prstGeom prst="rect">
            <a:avLst/>
          </a:prstGeom>
        </p:spPr>
      </p:pic>
      <p:sp>
        <p:nvSpPr>
          <p:cNvPr id="20" name="矩形 19">
            <a:extLst>
              <a:ext uri="{FF2B5EF4-FFF2-40B4-BE49-F238E27FC236}">
                <a16:creationId xmlns:a16="http://schemas.microsoft.com/office/drawing/2014/main" id="{F9058130-52FB-4246-A538-A6DE16F1B58B}"/>
              </a:ext>
            </a:extLst>
          </p:cNvPr>
          <p:cNvSpPr/>
          <p:nvPr/>
        </p:nvSpPr>
        <p:spPr>
          <a:xfrm>
            <a:off x="268535" y="5427956"/>
            <a:ext cx="2646878" cy="461665"/>
          </a:xfrm>
          <a:prstGeom prst="rect">
            <a:avLst/>
          </a:prstGeom>
        </p:spPr>
        <p:txBody>
          <a:bodyPr wrap="none">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任务队列更新公式</a:t>
            </a:r>
          </a:p>
        </p:txBody>
      </p:sp>
      <p:grpSp>
        <p:nvGrpSpPr>
          <p:cNvPr id="30" name="组合 29">
            <a:extLst>
              <a:ext uri="{FF2B5EF4-FFF2-40B4-BE49-F238E27FC236}">
                <a16:creationId xmlns:a16="http://schemas.microsoft.com/office/drawing/2014/main" id="{78C40B21-9AB2-CF95-A7D7-51F161DA2C51}"/>
              </a:ext>
            </a:extLst>
          </p:cNvPr>
          <p:cNvGrpSpPr/>
          <p:nvPr/>
        </p:nvGrpSpPr>
        <p:grpSpPr>
          <a:xfrm>
            <a:off x="3084807" y="4772385"/>
            <a:ext cx="3485248" cy="1600631"/>
            <a:chOff x="5059975" y="4050628"/>
            <a:chExt cx="3485248" cy="1600631"/>
          </a:xfrm>
        </p:grpSpPr>
        <p:grpSp>
          <p:nvGrpSpPr>
            <p:cNvPr id="21" name="组合 20">
              <a:extLst>
                <a:ext uri="{FF2B5EF4-FFF2-40B4-BE49-F238E27FC236}">
                  <a16:creationId xmlns:a16="http://schemas.microsoft.com/office/drawing/2014/main" id="{01F84D78-EC4B-71F4-7251-02C3A9AA6013}"/>
                </a:ext>
              </a:extLst>
            </p:cNvPr>
            <p:cNvGrpSpPr/>
            <p:nvPr/>
          </p:nvGrpSpPr>
          <p:grpSpPr>
            <a:xfrm>
              <a:off x="5160317" y="4050628"/>
              <a:ext cx="3384906" cy="601459"/>
              <a:chOff x="314782" y="4895451"/>
              <a:chExt cx="4557958" cy="814550"/>
            </a:xfrm>
          </p:grpSpPr>
          <p:pic>
            <p:nvPicPr>
              <p:cNvPr id="22" name="图片 21">
                <a:extLst>
                  <a:ext uri="{FF2B5EF4-FFF2-40B4-BE49-F238E27FC236}">
                    <a16:creationId xmlns:a16="http://schemas.microsoft.com/office/drawing/2014/main" id="{6E3C7B46-AE79-2D1C-CC5B-F584315816FF}"/>
                  </a:ext>
                </a:extLst>
              </p:cNvPr>
              <p:cNvPicPr>
                <a:picLocks noChangeAspect="1"/>
              </p:cNvPicPr>
              <p:nvPr/>
            </p:nvPicPr>
            <p:blipFill>
              <a:blip r:embed="rId7"/>
              <a:stretch>
                <a:fillRect/>
              </a:stretch>
            </p:blipFill>
            <p:spPr>
              <a:xfrm>
                <a:off x="314782" y="4895451"/>
                <a:ext cx="1152525" cy="781050"/>
              </a:xfrm>
              <a:prstGeom prst="rect">
                <a:avLst/>
              </a:prstGeom>
            </p:spPr>
          </p:pic>
          <p:pic>
            <p:nvPicPr>
              <p:cNvPr id="23" name="图片 22">
                <a:extLst>
                  <a:ext uri="{FF2B5EF4-FFF2-40B4-BE49-F238E27FC236}">
                    <a16:creationId xmlns:a16="http://schemas.microsoft.com/office/drawing/2014/main" id="{F51E57FF-963C-9C85-25CB-F61917093723}"/>
                  </a:ext>
                </a:extLst>
              </p:cNvPr>
              <p:cNvPicPr>
                <a:picLocks noChangeAspect="1"/>
              </p:cNvPicPr>
              <p:nvPr/>
            </p:nvPicPr>
            <p:blipFill>
              <a:blip r:embed="rId8"/>
              <a:stretch>
                <a:fillRect/>
              </a:stretch>
            </p:blipFill>
            <p:spPr>
              <a:xfrm>
                <a:off x="1529465" y="4967051"/>
                <a:ext cx="2457450" cy="742950"/>
              </a:xfrm>
              <a:prstGeom prst="rect">
                <a:avLst/>
              </a:prstGeom>
            </p:spPr>
          </p:pic>
          <p:pic>
            <p:nvPicPr>
              <p:cNvPr id="24" name="图片 23">
                <a:extLst>
                  <a:ext uri="{FF2B5EF4-FFF2-40B4-BE49-F238E27FC236}">
                    <a16:creationId xmlns:a16="http://schemas.microsoft.com/office/drawing/2014/main" id="{C1386645-37CD-C1DE-A9D4-5F1809FE4D32}"/>
                  </a:ext>
                </a:extLst>
              </p:cNvPr>
              <p:cNvPicPr>
                <a:picLocks noChangeAspect="1"/>
              </p:cNvPicPr>
              <p:nvPr/>
            </p:nvPicPr>
            <p:blipFill>
              <a:blip r:embed="rId9"/>
              <a:stretch>
                <a:fillRect/>
              </a:stretch>
            </p:blipFill>
            <p:spPr>
              <a:xfrm>
                <a:off x="3986915" y="5081351"/>
                <a:ext cx="885825" cy="628650"/>
              </a:xfrm>
              <a:prstGeom prst="rect">
                <a:avLst/>
              </a:prstGeom>
            </p:spPr>
          </p:pic>
        </p:grpSp>
        <p:pic>
          <p:nvPicPr>
            <p:cNvPr id="25" name="图片 24">
              <a:extLst>
                <a:ext uri="{FF2B5EF4-FFF2-40B4-BE49-F238E27FC236}">
                  <a16:creationId xmlns:a16="http://schemas.microsoft.com/office/drawing/2014/main" id="{0DF067F5-E99D-FB72-37BE-8F9757D80A53}"/>
                </a:ext>
              </a:extLst>
            </p:cNvPr>
            <p:cNvPicPr>
              <a:picLocks noChangeAspect="1"/>
            </p:cNvPicPr>
            <p:nvPr/>
          </p:nvPicPr>
          <p:blipFill>
            <a:blip r:embed="rId10"/>
            <a:stretch>
              <a:fillRect/>
            </a:stretch>
          </p:blipFill>
          <p:spPr>
            <a:xfrm>
              <a:off x="5059975" y="5098113"/>
              <a:ext cx="3071936" cy="553146"/>
            </a:xfrm>
            <a:prstGeom prst="rect">
              <a:avLst/>
            </a:prstGeom>
          </p:spPr>
        </p:pic>
        <p:grpSp>
          <p:nvGrpSpPr>
            <p:cNvPr id="26" name="组合 25">
              <a:extLst>
                <a:ext uri="{FF2B5EF4-FFF2-40B4-BE49-F238E27FC236}">
                  <a16:creationId xmlns:a16="http://schemas.microsoft.com/office/drawing/2014/main" id="{E589B084-CCAA-7600-9317-30404E6ABAA0}"/>
                </a:ext>
              </a:extLst>
            </p:cNvPr>
            <p:cNvGrpSpPr/>
            <p:nvPr/>
          </p:nvGrpSpPr>
          <p:grpSpPr>
            <a:xfrm>
              <a:off x="5101195" y="4586839"/>
              <a:ext cx="3006909" cy="581025"/>
              <a:chOff x="1702678" y="3978287"/>
              <a:chExt cx="3006909" cy="581025"/>
            </a:xfrm>
          </p:grpSpPr>
          <p:pic>
            <p:nvPicPr>
              <p:cNvPr id="27" name="图片 26">
                <a:extLst>
                  <a:ext uri="{FF2B5EF4-FFF2-40B4-BE49-F238E27FC236}">
                    <a16:creationId xmlns:a16="http://schemas.microsoft.com/office/drawing/2014/main" id="{6BD326F8-CBAE-BB4B-4275-20E540657CC4}"/>
                  </a:ext>
                </a:extLst>
              </p:cNvPr>
              <p:cNvPicPr>
                <a:picLocks noChangeAspect="1"/>
              </p:cNvPicPr>
              <p:nvPr/>
            </p:nvPicPr>
            <p:blipFill>
              <a:blip r:embed="rId11"/>
              <a:stretch>
                <a:fillRect/>
              </a:stretch>
            </p:blipFill>
            <p:spPr>
              <a:xfrm>
                <a:off x="1702678" y="3978287"/>
                <a:ext cx="1466850" cy="581025"/>
              </a:xfrm>
              <a:prstGeom prst="rect">
                <a:avLst/>
              </a:prstGeom>
            </p:spPr>
          </p:pic>
          <p:pic>
            <p:nvPicPr>
              <p:cNvPr id="28" name="图片 27">
                <a:extLst>
                  <a:ext uri="{FF2B5EF4-FFF2-40B4-BE49-F238E27FC236}">
                    <a16:creationId xmlns:a16="http://schemas.microsoft.com/office/drawing/2014/main" id="{9AA3636E-9BD0-EDCF-6922-13DC5A2DEE16}"/>
                  </a:ext>
                </a:extLst>
              </p:cNvPr>
              <p:cNvPicPr>
                <a:picLocks noChangeAspect="1"/>
              </p:cNvPicPr>
              <p:nvPr/>
            </p:nvPicPr>
            <p:blipFill>
              <a:blip r:embed="rId12"/>
              <a:stretch>
                <a:fillRect/>
              </a:stretch>
            </p:blipFill>
            <p:spPr>
              <a:xfrm>
                <a:off x="3127533" y="4094245"/>
                <a:ext cx="800100" cy="409575"/>
              </a:xfrm>
              <a:prstGeom prst="rect">
                <a:avLst/>
              </a:prstGeom>
            </p:spPr>
          </p:pic>
          <p:pic>
            <p:nvPicPr>
              <p:cNvPr id="29" name="图片 28">
                <a:extLst>
                  <a:ext uri="{FF2B5EF4-FFF2-40B4-BE49-F238E27FC236}">
                    <a16:creationId xmlns:a16="http://schemas.microsoft.com/office/drawing/2014/main" id="{546F2299-3666-F361-B243-1D8ADC4B5463}"/>
                  </a:ext>
                </a:extLst>
              </p:cNvPr>
              <p:cNvPicPr>
                <a:picLocks noChangeAspect="1"/>
              </p:cNvPicPr>
              <p:nvPr/>
            </p:nvPicPr>
            <p:blipFill>
              <a:blip r:embed="rId13"/>
              <a:stretch>
                <a:fillRect/>
              </a:stretch>
            </p:blipFill>
            <p:spPr>
              <a:xfrm>
                <a:off x="3928537" y="4030819"/>
                <a:ext cx="781050" cy="495300"/>
              </a:xfrm>
              <a:prstGeom prst="rect">
                <a:avLst/>
              </a:prstGeom>
            </p:spPr>
          </p:pic>
        </p:grpSp>
      </p:grpSp>
      <p:sp>
        <p:nvSpPr>
          <p:cNvPr id="31" name="左大括号 30">
            <a:extLst>
              <a:ext uri="{FF2B5EF4-FFF2-40B4-BE49-F238E27FC236}">
                <a16:creationId xmlns:a16="http://schemas.microsoft.com/office/drawing/2014/main" id="{ED47E450-8942-446B-A202-5E54867F275A}"/>
              </a:ext>
            </a:extLst>
          </p:cNvPr>
          <p:cNvSpPr/>
          <p:nvPr/>
        </p:nvSpPr>
        <p:spPr>
          <a:xfrm rot="10800000">
            <a:off x="5676905" y="1422461"/>
            <a:ext cx="218166" cy="3229626"/>
          </a:xfrm>
          <a:prstGeom prst="leftBrace">
            <a:avLst>
              <a:gd name="adj1" fmla="val 74730"/>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b="1"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5" grpId="0"/>
      <p:bldP spid="32" grpId="0"/>
      <p:bldP spid="33" grpId="0"/>
      <p:bldP spid="20" grpId="0"/>
      <p:bldP spid="3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文本框 68"/>
          <p:cNvSpPr txBox="1"/>
          <p:nvPr/>
        </p:nvSpPr>
        <p:spPr>
          <a:xfrm>
            <a:off x="2377502" y="451710"/>
            <a:ext cx="1859575"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系统模型</a:t>
            </a:r>
          </a:p>
        </p:txBody>
      </p:sp>
      <p:grpSp>
        <p:nvGrpSpPr>
          <p:cNvPr id="8" name="组合 7"/>
          <p:cNvGrpSpPr/>
          <p:nvPr/>
        </p:nvGrpSpPr>
        <p:grpSpPr>
          <a:xfrm>
            <a:off x="1085780" y="1261916"/>
            <a:ext cx="7259214" cy="900055"/>
            <a:chOff x="810111" y="1887423"/>
            <a:chExt cx="7259214" cy="900055"/>
          </a:xfrm>
        </p:grpSpPr>
        <p:sp>
          <p:nvSpPr>
            <p:cNvPr id="107" name="文本框 106"/>
            <p:cNvSpPr txBox="1"/>
            <p:nvPr/>
          </p:nvSpPr>
          <p:spPr>
            <a:xfrm>
              <a:off x="810111" y="1929422"/>
              <a:ext cx="1477962" cy="430887"/>
            </a:xfrm>
            <a:prstGeom prst="rect">
              <a:avLst/>
            </a:prstGeom>
            <a:noFill/>
          </p:spPr>
          <p:txBody>
            <a:bodyPr wrap="square" rtlCol="0">
              <a:spAutoFit/>
            </a:bodyPr>
            <a:lstStyle/>
            <a:p>
              <a:r>
                <a:rPr lang="zh-CN" altLang="en-US" sz="2200" b="1" dirty="0">
                  <a:latin typeface="微软雅黑" panose="020B0503020204020204" pitchFamily="34" charset="-122"/>
                  <a:ea typeface="微软雅黑" panose="020B0503020204020204" pitchFamily="34" charset="-122"/>
                </a:rPr>
                <a:t>优化问题：</a:t>
              </a:r>
            </a:p>
          </p:txBody>
        </p:sp>
        <p:sp>
          <p:nvSpPr>
            <p:cNvPr id="108" name="文本框 107"/>
            <p:cNvSpPr txBox="1"/>
            <p:nvPr/>
          </p:nvSpPr>
          <p:spPr>
            <a:xfrm>
              <a:off x="2269870" y="1887423"/>
              <a:ext cx="5799455" cy="900055"/>
            </a:xfrm>
            <a:prstGeom prst="rect">
              <a:avLst/>
            </a:prstGeom>
            <a:noFill/>
          </p:spPr>
          <p:txBody>
            <a:bodyPr wrap="square" rtlCol="0">
              <a:spAutoFit/>
            </a:bodyPr>
            <a:lstStyle/>
            <a:p>
              <a:pPr>
                <a:lnSpc>
                  <a:spcPct val="125000"/>
                </a:lnSpc>
              </a:pPr>
              <a:r>
                <a:rPr lang="zh-CN" altLang="en-US" sz="2200" dirty="0">
                  <a:latin typeface="微软雅黑" panose="020B0503020204020204" pitchFamily="34" charset="-122"/>
                  <a:ea typeface="微软雅黑" panose="020B0503020204020204" pitchFamily="34" charset="-122"/>
                </a:rPr>
                <a:t>在保证任务</a:t>
              </a:r>
              <a:r>
                <a:rPr lang="zh-CN" altLang="en-US" sz="2200" dirty="0">
                  <a:solidFill>
                    <a:srgbClr val="FF0000"/>
                  </a:solidFill>
                  <a:latin typeface="微软雅黑" panose="020B0503020204020204" pitchFamily="34" charset="-122"/>
                  <a:ea typeface="微软雅黑" panose="020B0503020204020204" pitchFamily="34" charset="-122"/>
                </a:rPr>
                <a:t>队列稳定</a:t>
              </a:r>
              <a:r>
                <a:rPr lang="zh-CN" altLang="en-US" sz="2200" dirty="0">
                  <a:latin typeface="微软雅黑" panose="020B0503020204020204" pitchFamily="34" charset="-122"/>
                  <a:ea typeface="微软雅黑" panose="020B0503020204020204" pitchFamily="34" charset="-122"/>
                </a:rPr>
                <a:t>的前提下，</a:t>
              </a:r>
              <a:r>
                <a:rPr lang="zh-CN" altLang="en-US" sz="2200" dirty="0">
                  <a:solidFill>
                    <a:srgbClr val="FF0000"/>
                  </a:solidFill>
                  <a:latin typeface="微软雅黑" panose="020B0503020204020204" pitchFamily="34" charset="-122"/>
                  <a:ea typeface="微软雅黑" panose="020B0503020204020204" pitchFamily="34" charset="-122"/>
                </a:rPr>
                <a:t>最小化</a:t>
              </a:r>
              <a:r>
                <a:rPr lang="zh-CN" altLang="en-US" sz="2200" dirty="0">
                  <a:latin typeface="微软雅黑" panose="020B0503020204020204" pitchFamily="34" charset="-122"/>
                  <a:ea typeface="微软雅黑" panose="020B0503020204020204" pitchFamily="34" charset="-122"/>
                </a:rPr>
                <a:t>物联网设备和无人机传输产生的</a:t>
              </a:r>
              <a:r>
                <a:rPr lang="zh-CN" altLang="en-US" sz="2200" dirty="0">
                  <a:solidFill>
                    <a:srgbClr val="FF0000"/>
                  </a:solidFill>
                  <a:latin typeface="微软雅黑" panose="020B0503020204020204" pitchFamily="34" charset="-122"/>
                  <a:ea typeface="微软雅黑" panose="020B0503020204020204" pitchFamily="34" charset="-122"/>
                </a:rPr>
                <a:t>能耗</a:t>
              </a:r>
            </a:p>
          </p:txBody>
        </p:sp>
      </p:grpSp>
      <p:grpSp>
        <p:nvGrpSpPr>
          <p:cNvPr id="13" name="组合 12">
            <a:extLst>
              <a:ext uri="{FF2B5EF4-FFF2-40B4-BE49-F238E27FC236}">
                <a16:creationId xmlns:a16="http://schemas.microsoft.com/office/drawing/2014/main" id="{8B31D8D0-CB66-53DF-9504-9CE7884E97E7}"/>
              </a:ext>
            </a:extLst>
          </p:cNvPr>
          <p:cNvGrpSpPr/>
          <p:nvPr/>
        </p:nvGrpSpPr>
        <p:grpSpPr>
          <a:xfrm>
            <a:off x="330958" y="1920796"/>
            <a:ext cx="4217057" cy="3192168"/>
            <a:chOff x="185497" y="1199690"/>
            <a:chExt cx="5576992" cy="3857210"/>
          </a:xfrm>
        </p:grpSpPr>
        <p:grpSp>
          <p:nvGrpSpPr>
            <p:cNvPr id="15" name="组合 14">
              <a:extLst>
                <a:ext uri="{FF2B5EF4-FFF2-40B4-BE49-F238E27FC236}">
                  <a16:creationId xmlns:a16="http://schemas.microsoft.com/office/drawing/2014/main" id="{B8FE20FA-4A39-BF31-F709-B697C29C188B}"/>
                </a:ext>
              </a:extLst>
            </p:cNvPr>
            <p:cNvGrpSpPr/>
            <p:nvPr/>
          </p:nvGrpSpPr>
          <p:grpSpPr>
            <a:xfrm>
              <a:off x="185497" y="1199690"/>
              <a:ext cx="2512728" cy="981075"/>
              <a:chOff x="778190" y="1075248"/>
              <a:chExt cx="2512728" cy="981075"/>
            </a:xfrm>
          </p:grpSpPr>
          <p:pic>
            <p:nvPicPr>
              <p:cNvPr id="30" name="图片 29">
                <a:extLst>
                  <a:ext uri="{FF2B5EF4-FFF2-40B4-BE49-F238E27FC236}">
                    <a16:creationId xmlns:a16="http://schemas.microsoft.com/office/drawing/2014/main" id="{1E54FA65-A2BF-0B54-EB72-A309583D3292}"/>
                  </a:ext>
                </a:extLst>
              </p:cNvPr>
              <p:cNvPicPr>
                <a:picLocks noChangeAspect="1"/>
              </p:cNvPicPr>
              <p:nvPr/>
            </p:nvPicPr>
            <p:blipFill>
              <a:blip r:embed="rId4"/>
              <a:stretch>
                <a:fillRect/>
              </a:stretch>
            </p:blipFill>
            <p:spPr>
              <a:xfrm>
                <a:off x="1214468" y="1075248"/>
                <a:ext cx="2076450" cy="981075"/>
              </a:xfrm>
              <a:prstGeom prst="rect">
                <a:avLst/>
              </a:prstGeom>
            </p:spPr>
          </p:pic>
          <p:pic>
            <p:nvPicPr>
              <p:cNvPr id="31" name="图片 30">
                <a:extLst>
                  <a:ext uri="{FF2B5EF4-FFF2-40B4-BE49-F238E27FC236}">
                    <a16:creationId xmlns:a16="http://schemas.microsoft.com/office/drawing/2014/main" id="{FCD8F148-9007-3C41-E83D-BC60E6FBEF64}"/>
                  </a:ext>
                </a:extLst>
              </p:cNvPr>
              <p:cNvPicPr>
                <a:picLocks noChangeAspect="1"/>
              </p:cNvPicPr>
              <p:nvPr/>
            </p:nvPicPr>
            <p:blipFill>
              <a:blip r:embed="rId5"/>
              <a:stretch>
                <a:fillRect/>
              </a:stretch>
            </p:blipFill>
            <p:spPr>
              <a:xfrm>
                <a:off x="778190" y="1412440"/>
                <a:ext cx="1200150" cy="457200"/>
              </a:xfrm>
              <a:prstGeom prst="rect">
                <a:avLst/>
              </a:prstGeom>
            </p:spPr>
          </p:pic>
        </p:grpSp>
        <p:pic>
          <p:nvPicPr>
            <p:cNvPr id="17" name="图片 16">
              <a:extLst>
                <a:ext uri="{FF2B5EF4-FFF2-40B4-BE49-F238E27FC236}">
                  <a16:creationId xmlns:a16="http://schemas.microsoft.com/office/drawing/2014/main" id="{335BECE0-6BB4-A086-1E93-53A07D91CF1B}"/>
                </a:ext>
              </a:extLst>
            </p:cNvPr>
            <p:cNvPicPr>
              <a:picLocks noChangeAspect="1"/>
            </p:cNvPicPr>
            <p:nvPr/>
          </p:nvPicPr>
          <p:blipFill>
            <a:blip r:embed="rId6"/>
            <a:stretch>
              <a:fillRect/>
            </a:stretch>
          </p:blipFill>
          <p:spPr>
            <a:xfrm>
              <a:off x="276089" y="2247025"/>
              <a:ext cx="5486400" cy="2809875"/>
            </a:xfrm>
            <a:prstGeom prst="rect">
              <a:avLst/>
            </a:prstGeom>
          </p:spPr>
        </p:pic>
      </p:grpSp>
      <p:grpSp>
        <p:nvGrpSpPr>
          <p:cNvPr id="37" name="组合 36">
            <a:extLst>
              <a:ext uri="{FF2B5EF4-FFF2-40B4-BE49-F238E27FC236}">
                <a16:creationId xmlns:a16="http://schemas.microsoft.com/office/drawing/2014/main" id="{A7F121CC-49E1-B196-EB1B-B31FF27C9DB8}"/>
              </a:ext>
            </a:extLst>
          </p:cNvPr>
          <p:cNvGrpSpPr/>
          <p:nvPr/>
        </p:nvGrpSpPr>
        <p:grpSpPr>
          <a:xfrm>
            <a:off x="4384663" y="2769445"/>
            <a:ext cx="5616083" cy="2182969"/>
            <a:chOff x="269812" y="4408907"/>
            <a:chExt cx="5616083" cy="2182969"/>
          </a:xfrm>
        </p:grpSpPr>
        <p:sp>
          <p:nvSpPr>
            <p:cNvPr id="4" name="文本框 3"/>
            <p:cNvSpPr txBox="1"/>
            <p:nvPr/>
          </p:nvSpPr>
          <p:spPr>
            <a:xfrm>
              <a:off x="269812" y="4408907"/>
              <a:ext cx="1519997" cy="421346"/>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决策变量：</a:t>
              </a:r>
            </a:p>
          </p:txBody>
        </p:sp>
        <p:sp>
          <p:nvSpPr>
            <p:cNvPr id="19" name="文本框 18"/>
            <p:cNvSpPr txBox="1"/>
            <p:nvPr/>
          </p:nvSpPr>
          <p:spPr>
            <a:xfrm>
              <a:off x="1378545" y="5663547"/>
              <a:ext cx="4436329"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无人机的传输带宽分配决策</a:t>
              </a:r>
            </a:p>
          </p:txBody>
        </p:sp>
        <p:sp>
          <p:nvSpPr>
            <p:cNvPr id="20" name="文本框 19"/>
            <p:cNvSpPr txBox="1"/>
            <p:nvPr/>
          </p:nvSpPr>
          <p:spPr>
            <a:xfrm>
              <a:off x="1375014" y="5051712"/>
              <a:ext cx="3196986"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物联网设备的任务调度决策</a:t>
              </a:r>
            </a:p>
          </p:txBody>
        </p:sp>
        <p:sp>
          <p:nvSpPr>
            <p:cNvPr id="21" name="文本框 20"/>
            <p:cNvSpPr txBox="1"/>
            <p:nvPr/>
          </p:nvSpPr>
          <p:spPr>
            <a:xfrm>
              <a:off x="1378545" y="6221624"/>
              <a:ext cx="4507350"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无人机的卸载传输时间分配决策</a:t>
              </a:r>
            </a:p>
          </p:txBody>
        </p:sp>
        <p:pic>
          <p:nvPicPr>
            <p:cNvPr id="33" name="图片 32">
              <a:extLst>
                <a:ext uri="{FF2B5EF4-FFF2-40B4-BE49-F238E27FC236}">
                  <a16:creationId xmlns:a16="http://schemas.microsoft.com/office/drawing/2014/main" id="{2CB0CA2E-A937-AFC6-268D-8750E63ABFD1}"/>
                </a:ext>
              </a:extLst>
            </p:cNvPr>
            <p:cNvPicPr>
              <a:picLocks noChangeAspect="1"/>
            </p:cNvPicPr>
            <p:nvPr/>
          </p:nvPicPr>
          <p:blipFill>
            <a:blip r:embed="rId7"/>
            <a:stretch>
              <a:fillRect/>
            </a:stretch>
          </p:blipFill>
          <p:spPr>
            <a:xfrm>
              <a:off x="600536" y="5025705"/>
              <a:ext cx="297887" cy="421346"/>
            </a:xfrm>
            <a:prstGeom prst="rect">
              <a:avLst/>
            </a:prstGeom>
          </p:spPr>
        </p:pic>
        <p:pic>
          <p:nvPicPr>
            <p:cNvPr id="34" name="图片 33">
              <a:extLst>
                <a:ext uri="{FF2B5EF4-FFF2-40B4-BE49-F238E27FC236}">
                  <a16:creationId xmlns:a16="http://schemas.microsoft.com/office/drawing/2014/main" id="{49ED9CDF-2E47-0DE7-CE18-E9996BDB44BA}"/>
                </a:ext>
              </a:extLst>
            </p:cNvPr>
            <p:cNvPicPr>
              <a:picLocks noChangeAspect="1"/>
            </p:cNvPicPr>
            <p:nvPr/>
          </p:nvPicPr>
          <p:blipFill>
            <a:blip r:embed="rId8"/>
            <a:stretch>
              <a:fillRect/>
            </a:stretch>
          </p:blipFill>
          <p:spPr>
            <a:xfrm>
              <a:off x="592875" y="5611533"/>
              <a:ext cx="508063" cy="421346"/>
            </a:xfrm>
            <a:prstGeom prst="rect">
              <a:avLst/>
            </a:prstGeom>
          </p:spPr>
        </p:pic>
        <p:pic>
          <p:nvPicPr>
            <p:cNvPr id="35" name="图片 34">
              <a:extLst>
                <a:ext uri="{FF2B5EF4-FFF2-40B4-BE49-F238E27FC236}">
                  <a16:creationId xmlns:a16="http://schemas.microsoft.com/office/drawing/2014/main" id="{FB0251CE-5729-176E-637E-187E45493603}"/>
                </a:ext>
              </a:extLst>
            </p:cNvPr>
            <p:cNvPicPr>
              <a:picLocks noChangeAspect="1"/>
            </p:cNvPicPr>
            <p:nvPr/>
          </p:nvPicPr>
          <p:blipFill>
            <a:blip r:embed="rId9"/>
            <a:stretch>
              <a:fillRect/>
            </a:stretch>
          </p:blipFill>
          <p:spPr>
            <a:xfrm>
              <a:off x="574429" y="6167251"/>
              <a:ext cx="455381" cy="424625"/>
            </a:xfrm>
            <a:prstGeom prst="rect">
              <a:avLst/>
            </a:prstGeom>
          </p:spPr>
        </p:pic>
      </p:grpSp>
      <p:grpSp>
        <p:nvGrpSpPr>
          <p:cNvPr id="38" name="组合 37">
            <a:extLst>
              <a:ext uri="{FF2B5EF4-FFF2-40B4-BE49-F238E27FC236}">
                <a16:creationId xmlns:a16="http://schemas.microsoft.com/office/drawing/2014/main" id="{5504FA56-0A47-9BB1-B875-DDA558E99BA5}"/>
              </a:ext>
            </a:extLst>
          </p:cNvPr>
          <p:cNvGrpSpPr/>
          <p:nvPr/>
        </p:nvGrpSpPr>
        <p:grpSpPr>
          <a:xfrm>
            <a:off x="1000455" y="5763322"/>
            <a:ext cx="7143090" cy="393739"/>
            <a:chOff x="3245834" y="3406858"/>
            <a:chExt cx="7143090" cy="393739"/>
          </a:xfrm>
        </p:grpSpPr>
        <p:sp>
          <p:nvSpPr>
            <p:cNvPr id="39" name="矩形: 圆角 21">
              <a:extLst>
                <a:ext uri="{FF2B5EF4-FFF2-40B4-BE49-F238E27FC236}">
                  <a16:creationId xmlns:a16="http://schemas.microsoft.com/office/drawing/2014/main" id="{C437EE35-CFCA-6E23-CD14-38AC4EF59272}"/>
                </a:ext>
              </a:extLst>
            </p:cNvPr>
            <p:cNvSpPr/>
            <p:nvPr/>
          </p:nvSpPr>
          <p:spPr>
            <a:xfrm>
              <a:off x="3245834" y="3422038"/>
              <a:ext cx="2121326" cy="3785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本地计算资源约束</a:t>
              </a:r>
            </a:p>
          </p:txBody>
        </p:sp>
        <p:sp>
          <p:nvSpPr>
            <p:cNvPr id="40" name="矩形: 圆角 21">
              <a:extLst>
                <a:ext uri="{FF2B5EF4-FFF2-40B4-BE49-F238E27FC236}">
                  <a16:creationId xmlns:a16="http://schemas.microsoft.com/office/drawing/2014/main" id="{DA914CEE-7C40-63F3-1D73-F875DDD9A3F8}"/>
                </a:ext>
              </a:extLst>
            </p:cNvPr>
            <p:cNvSpPr/>
            <p:nvPr/>
          </p:nvSpPr>
          <p:spPr>
            <a:xfrm>
              <a:off x="7318844" y="3406858"/>
              <a:ext cx="3070080" cy="3785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无人机带宽、传输资源约束</a:t>
              </a:r>
            </a:p>
          </p:txBody>
        </p:sp>
        <p:sp>
          <p:nvSpPr>
            <p:cNvPr id="41" name="矩形: 圆角 21">
              <a:extLst>
                <a:ext uri="{FF2B5EF4-FFF2-40B4-BE49-F238E27FC236}">
                  <a16:creationId xmlns:a16="http://schemas.microsoft.com/office/drawing/2014/main" id="{0F9014D2-F802-BBB3-75A1-5BB5CD0F7E5D}"/>
                </a:ext>
              </a:extLst>
            </p:cNvPr>
            <p:cNvSpPr/>
            <p:nvPr/>
          </p:nvSpPr>
          <p:spPr>
            <a:xfrm>
              <a:off x="5461900" y="3408096"/>
              <a:ext cx="1730548" cy="37855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传输功率约束</a:t>
              </a:r>
            </a:p>
          </p:txBody>
        </p:sp>
      </p:grpSp>
      <p:grpSp>
        <p:nvGrpSpPr>
          <p:cNvPr id="2" name="组合 1">
            <a:extLst>
              <a:ext uri="{FF2B5EF4-FFF2-40B4-BE49-F238E27FC236}">
                <a16:creationId xmlns:a16="http://schemas.microsoft.com/office/drawing/2014/main" id="{2429490A-87B4-D981-1862-225804189DDF}"/>
              </a:ext>
            </a:extLst>
          </p:cNvPr>
          <p:cNvGrpSpPr/>
          <p:nvPr/>
        </p:nvGrpSpPr>
        <p:grpSpPr bwMode="auto">
          <a:xfrm>
            <a:off x="-15810" y="360670"/>
            <a:ext cx="2089786" cy="530225"/>
            <a:chOff x="0" y="284389"/>
            <a:chExt cx="1692275" cy="529772"/>
          </a:xfrm>
        </p:grpSpPr>
        <p:sp>
          <p:nvSpPr>
            <p:cNvPr id="3" name="矩形 2">
              <a:extLst>
                <a:ext uri="{FF2B5EF4-FFF2-40B4-BE49-F238E27FC236}">
                  <a16:creationId xmlns:a16="http://schemas.microsoft.com/office/drawing/2014/main" id="{C5B0E1E0-C457-1430-992E-88479225D8AD}"/>
                </a:ext>
              </a:extLst>
            </p:cNvPr>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a:t>
              </a:r>
              <a:r>
                <a:rPr lang="en-US" altLang="zh-CN"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3.3</a:t>
              </a:r>
            </a:p>
          </p:txBody>
        </p:sp>
        <p:sp>
          <p:nvSpPr>
            <p:cNvPr id="5" name="矩形 4">
              <a:extLst>
                <a:ext uri="{FF2B5EF4-FFF2-40B4-BE49-F238E27FC236}">
                  <a16:creationId xmlns:a16="http://schemas.microsoft.com/office/drawing/2014/main" id="{619F6413-92E8-211F-32A2-54E6B67184CC}"/>
                </a:ext>
              </a:extLst>
            </p:cNvPr>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组合 5">
            <a:extLst>
              <a:ext uri="{FF2B5EF4-FFF2-40B4-BE49-F238E27FC236}">
                <a16:creationId xmlns:a16="http://schemas.microsoft.com/office/drawing/2014/main" id="{632A76EE-681D-D1DA-42CB-F6C9374047E0}"/>
              </a:ext>
            </a:extLst>
          </p:cNvPr>
          <p:cNvGrpSpPr/>
          <p:nvPr/>
        </p:nvGrpSpPr>
        <p:grpSpPr bwMode="auto">
          <a:xfrm>
            <a:off x="-15810" y="386705"/>
            <a:ext cx="2089786" cy="530225"/>
            <a:chOff x="0" y="284389"/>
            <a:chExt cx="1692275" cy="529772"/>
          </a:xfrm>
        </p:grpSpPr>
        <p:sp>
          <p:nvSpPr>
            <p:cNvPr id="7" name="矩形 6">
              <a:extLst>
                <a:ext uri="{FF2B5EF4-FFF2-40B4-BE49-F238E27FC236}">
                  <a16:creationId xmlns:a16="http://schemas.microsoft.com/office/drawing/2014/main" id="{0C5BFA15-CA53-DA6F-6C4C-BED4EA119227}"/>
                </a:ext>
              </a:extLst>
            </p:cNvPr>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研究内容三</a:t>
              </a:r>
            </a:p>
          </p:txBody>
        </p:sp>
        <p:sp>
          <p:nvSpPr>
            <p:cNvPr id="9" name="矩形 8">
              <a:extLst>
                <a:ext uri="{FF2B5EF4-FFF2-40B4-BE49-F238E27FC236}">
                  <a16:creationId xmlns:a16="http://schemas.microsoft.com/office/drawing/2014/main" id="{B7A36E36-78A9-9AD6-8987-BE27D4BF007C}"/>
                </a:ext>
              </a:extLst>
            </p:cNvPr>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1000"/>
                                        <p:tgtEl>
                                          <p:spTgt spid="69"/>
                                        </p:tgtEl>
                                      </p:cBhvr>
                                    </p:animEffect>
                                    <p:anim calcmode="lin" valueType="num">
                                      <p:cBhvr>
                                        <p:cTn id="8" dur="1000" fill="hold"/>
                                        <p:tgtEl>
                                          <p:spTgt spid="69"/>
                                        </p:tgtEl>
                                        <p:attrNameLst>
                                          <p:attrName>ppt_x</p:attrName>
                                        </p:attrNameLst>
                                      </p:cBhvr>
                                      <p:tavLst>
                                        <p:tav tm="0">
                                          <p:val>
                                            <p:strVal val="#ppt_x"/>
                                          </p:val>
                                        </p:tav>
                                        <p:tav tm="100000">
                                          <p:val>
                                            <p:strVal val="#ppt_x"/>
                                          </p:val>
                                        </p:tav>
                                      </p:tavLst>
                                    </p:anim>
                                    <p:anim calcmode="lin" valueType="num">
                                      <p:cBhvr>
                                        <p:cTn id="9" dur="1000" fill="hold"/>
                                        <p:tgtEl>
                                          <p:spTgt spid="6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1000"/>
                                        <p:tgtEl>
                                          <p:spTgt spid="8"/>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2500"/>
                            </p:stCondLst>
                            <p:childTnLst>
                              <p:par>
                                <p:cTn id="19" presetID="10" presetClass="entr" presetSubtype="0"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9"/>
          <p:cNvSpPr txBox="1"/>
          <p:nvPr/>
        </p:nvSpPr>
        <p:spPr>
          <a:xfrm>
            <a:off x="2383638" y="384679"/>
            <a:ext cx="2057400" cy="521970"/>
          </a:xfrm>
          <a:prstGeom prst="rect">
            <a:avLst/>
          </a:prstGeom>
          <a:noFill/>
        </p:spPr>
        <p:txBody>
          <a:bodyPr wrap="square" rtlCol="0">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 算法设计</a:t>
            </a:r>
          </a:p>
        </p:txBody>
      </p:sp>
      <p:sp>
        <p:nvSpPr>
          <p:cNvPr id="9" name="矩形 8">
            <a:extLst>
              <a:ext uri="{FF2B5EF4-FFF2-40B4-BE49-F238E27FC236}">
                <a16:creationId xmlns:a16="http://schemas.microsoft.com/office/drawing/2014/main" id="{38E07398-757B-A852-6B6F-F0A8A2CCDB6F}"/>
              </a:ext>
            </a:extLst>
          </p:cNvPr>
          <p:cNvSpPr/>
          <p:nvPr/>
        </p:nvSpPr>
        <p:spPr>
          <a:xfrm>
            <a:off x="378583" y="1297521"/>
            <a:ext cx="4269117" cy="430887"/>
          </a:xfrm>
          <a:prstGeom prst="rect">
            <a:avLst/>
          </a:prstGeom>
        </p:spPr>
        <p:txBody>
          <a:bodyPr wrap="none">
            <a:spAutoFit/>
          </a:bodyPr>
          <a:lstStyle/>
          <a:p>
            <a:pPr eaLnBrk="0" hangingPunct="0"/>
            <a:r>
              <a:rPr lang="zh-CN" altLang="en-US" sz="2200" b="1" dirty="0">
                <a:latin typeface="微软雅黑" panose="020B0503020204020204" pitchFamily="34" charset="-122"/>
                <a:ea typeface="微软雅黑" panose="020B0503020204020204" pitchFamily="34" charset="-122"/>
              </a:rPr>
              <a:t>马尔可夫决策过程（</a:t>
            </a:r>
            <a:r>
              <a:rPr lang="en-US" altLang="zh-CN" sz="2200" b="1" dirty="0">
                <a:latin typeface="微软雅黑" panose="020B0503020204020204" pitchFamily="34" charset="-122"/>
                <a:ea typeface="微软雅黑" panose="020B0503020204020204" pitchFamily="34" charset="-122"/>
              </a:rPr>
              <a:t>MDP</a:t>
            </a:r>
            <a:r>
              <a:rPr lang="zh-CN" altLang="en-US" sz="2200" b="1" dirty="0">
                <a:latin typeface="微软雅黑" panose="020B0503020204020204" pitchFamily="34" charset="-122"/>
                <a:ea typeface="微软雅黑" panose="020B0503020204020204" pitchFamily="34" charset="-122"/>
              </a:rPr>
              <a:t>模型）</a:t>
            </a:r>
          </a:p>
        </p:txBody>
      </p:sp>
      <p:pic>
        <p:nvPicPr>
          <p:cNvPr id="10" name="图片 9">
            <a:extLst>
              <a:ext uri="{FF2B5EF4-FFF2-40B4-BE49-F238E27FC236}">
                <a16:creationId xmlns:a16="http://schemas.microsoft.com/office/drawing/2014/main" id="{D4B521AB-6170-BCFF-1FE9-02D655E9F1F5}"/>
              </a:ext>
            </a:extLst>
          </p:cNvPr>
          <p:cNvPicPr>
            <a:picLocks noChangeAspect="1"/>
          </p:cNvPicPr>
          <p:nvPr/>
        </p:nvPicPr>
        <p:blipFill>
          <a:blip r:embed="rId4"/>
          <a:stretch>
            <a:fillRect/>
          </a:stretch>
        </p:blipFill>
        <p:spPr>
          <a:xfrm>
            <a:off x="5813956" y="741076"/>
            <a:ext cx="3309428" cy="1189853"/>
          </a:xfrm>
          <a:prstGeom prst="rect">
            <a:avLst/>
          </a:prstGeom>
        </p:spPr>
      </p:pic>
      <p:pic>
        <p:nvPicPr>
          <p:cNvPr id="14" name="图片 13">
            <a:extLst>
              <a:ext uri="{FF2B5EF4-FFF2-40B4-BE49-F238E27FC236}">
                <a16:creationId xmlns:a16="http://schemas.microsoft.com/office/drawing/2014/main" id="{8C52F35C-479F-AAFF-B310-A2F1294BC9D4}"/>
              </a:ext>
            </a:extLst>
          </p:cNvPr>
          <p:cNvPicPr>
            <a:picLocks noChangeAspect="1"/>
          </p:cNvPicPr>
          <p:nvPr/>
        </p:nvPicPr>
        <p:blipFill>
          <a:blip r:embed="rId5"/>
          <a:stretch>
            <a:fillRect/>
          </a:stretch>
        </p:blipFill>
        <p:spPr>
          <a:xfrm>
            <a:off x="2506939" y="1819294"/>
            <a:ext cx="3705225" cy="514350"/>
          </a:xfrm>
          <a:prstGeom prst="rect">
            <a:avLst/>
          </a:prstGeom>
        </p:spPr>
      </p:pic>
      <p:sp>
        <p:nvSpPr>
          <p:cNvPr id="15" name="矩形 14">
            <a:extLst>
              <a:ext uri="{FF2B5EF4-FFF2-40B4-BE49-F238E27FC236}">
                <a16:creationId xmlns:a16="http://schemas.microsoft.com/office/drawing/2014/main" id="{8AC1E1F0-3C65-C561-F44C-E1E02A4984D6}"/>
              </a:ext>
            </a:extLst>
          </p:cNvPr>
          <p:cNvSpPr/>
          <p:nvPr/>
        </p:nvSpPr>
        <p:spPr>
          <a:xfrm>
            <a:off x="454774" y="1892684"/>
            <a:ext cx="1864357" cy="400110"/>
          </a:xfrm>
          <a:prstGeom prst="rect">
            <a:avLst/>
          </a:prstGeom>
        </p:spPr>
        <p:txBody>
          <a:bodyPr wrap="square">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状态（</a:t>
            </a:r>
            <a:r>
              <a:rPr lang="en-US" altLang="zh-CN" sz="2000" b="1" dirty="0">
                <a:solidFill>
                  <a:srgbClr val="0070C0"/>
                </a:solidFill>
                <a:latin typeface="微软雅黑" panose="020B0503020204020204" pitchFamily="34" charset="-122"/>
                <a:ea typeface="微软雅黑" panose="020B0503020204020204" pitchFamily="34" charset="-122"/>
              </a:rPr>
              <a:t>State</a:t>
            </a:r>
            <a:r>
              <a:rPr lang="zh-CN" altLang="en-US" sz="2000" b="1" dirty="0">
                <a:solidFill>
                  <a:srgbClr val="0070C0"/>
                </a:solidFill>
                <a:latin typeface="微软雅黑" panose="020B0503020204020204" pitchFamily="34" charset="-122"/>
                <a:ea typeface="微软雅黑" panose="020B0503020204020204" pitchFamily="34" charset="-122"/>
              </a:rPr>
              <a:t>）</a:t>
            </a:r>
          </a:p>
        </p:txBody>
      </p:sp>
      <p:sp>
        <p:nvSpPr>
          <p:cNvPr id="16" name="矩形 15">
            <a:extLst>
              <a:ext uri="{FF2B5EF4-FFF2-40B4-BE49-F238E27FC236}">
                <a16:creationId xmlns:a16="http://schemas.microsoft.com/office/drawing/2014/main" id="{1FD478FD-259A-9FA0-58CA-8E4F30BD7094}"/>
              </a:ext>
            </a:extLst>
          </p:cNvPr>
          <p:cNvSpPr/>
          <p:nvPr/>
        </p:nvSpPr>
        <p:spPr>
          <a:xfrm>
            <a:off x="454774" y="2501697"/>
            <a:ext cx="2052165" cy="400110"/>
          </a:xfrm>
          <a:prstGeom prst="rect">
            <a:avLst/>
          </a:prstGeom>
        </p:spPr>
        <p:txBody>
          <a:bodyPr wrap="square">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动作（</a:t>
            </a:r>
            <a:r>
              <a:rPr lang="en-US" altLang="zh-CN" sz="2000" b="1" dirty="0">
                <a:solidFill>
                  <a:srgbClr val="0070C0"/>
                </a:solidFill>
                <a:latin typeface="微软雅黑" panose="020B0503020204020204" pitchFamily="34" charset="-122"/>
                <a:ea typeface="微软雅黑" panose="020B0503020204020204" pitchFamily="34" charset="-122"/>
              </a:rPr>
              <a:t>Action</a:t>
            </a:r>
            <a:r>
              <a:rPr lang="zh-CN" altLang="en-US" sz="2000" b="1" dirty="0">
                <a:solidFill>
                  <a:srgbClr val="0070C0"/>
                </a:solidFill>
                <a:latin typeface="微软雅黑" panose="020B0503020204020204" pitchFamily="34" charset="-122"/>
                <a:ea typeface="微软雅黑" panose="020B0503020204020204" pitchFamily="34" charset="-122"/>
              </a:rPr>
              <a:t>）</a:t>
            </a:r>
          </a:p>
        </p:txBody>
      </p:sp>
      <p:pic>
        <p:nvPicPr>
          <p:cNvPr id="17" name="图片 16">
            <a:extLst>
              <a:ext uri="{FF2B5EF4-FFF2-40B4-BE49-F238E27FC236}">
                <a16:creationId xmlns:a16="http://schemas.microsoft.com/office/drawing/2014/main" id="{815CF149-C28B-D673-0D55-6CB1598ED9A3}"/>
              </a:ext>
            </a:extLst>
          </p:cNvPr>
          <p:cNvPicPr>
            <a:picLocks noChangeAspect="1"/>
          </p:cNvPicPr>
          <p:nvPr/>
        </p:nvPicPr>
        <p:blipFill>
          <a:blip r:embed="rId6"/>
          <a:stretch>
            <a:fillRect/>
          </a:stretch>
        </p:blipFill>
        <p:spPr>
          <a:xfrm>
            <a:off x="2518306" y="2514021"/>
            <a:ext cx="3295650" cy="457200"/>
          </a:xfrm>
          <a:prstGeom prst="rect">
            <a:avLst/>
          </a:prstGeom>
        </p:spPr>
      </p:pic>
      <p:sp>
        <p:nvSpPr>
          <p:cNvPr id="18" name="矩形 17">
            <a:extLst>
              <a:ext uri="{FF2B5EF4-FFF2-40B4-BE49-F238E27FC236}">
                <a16:creationId xmlns:a16="http://schemas.microsoft.com/office/drawing/2014/main" id="{97D68DEB-EDD7-6AC9-4A9C-DA38C23B3611}"/>
              </a:ext>
            </a:extLst>
          </p:cNvPr>
          <p:cNvSpPr/>
          <p:nvPr/>
        </p:nvSpPr>
        <p:spPr>
          <a:xfrm>
            <a:off x="445176" y="3096625"/>
            <a:ext cx="2175339" cy="400110"/>
          </a:xfrm>
          <a:prstGeom prst="rect">
            <a:avLst/>
          </a:prstGeom>
        </p:spPr>
        <p:txBody>
          <a:bodyPr wrap="square">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回报（</a:t>
            </a:r>
            <a:r>
              <a:rPr lang="en-US" altLang="zh-CN" sz="2000" b="1" dirty="0">
                <a:solidFill>
                  <a:srgbClr val="0070C0"/>
                </a:solidFill>
                <a:latin typeface="微软雅黑" panose="020B0503020204020204" pitchFamily="34" charset="-122"/>
                <a:ea typeface="微软雅黑" panose="020B0503020204020204" pitchFamily="34" charset="-122"/>
              </a:rPr>
              <a:t>Reward</a:t>
            </a:r>
            <a:r>
              <a:rPr lang="zh-CN" altLang="en-US" sz="2000" b="1" dirty="0">
                <a:solidFill>
                  <a:srgbClr val="0070C0"/>
                </a:solidFill>
                <a:latin typeface="微软雅黑" panose="020B0503020204020204" pitchFamily="34" charset="-122"/>
                <a:ea typeface="微软雅黑" panose="020B0503020204020204" pitchFamily="34" charset="-122"/>
              </a:rPr>
              <a:t>）</a:t>
            </a:r>
          </a:p>
        </p:txBody>
      </p:sp>
      <p:pic>
        <p:nvPicPr>
          <p:cNvPr id="19" name="图片 18">
            <a:extLst>
              <a:ext uri="{FF2B5EF4-FFF2-40B4-BE49-F238E27FC236}">
                <a16:creationId xmlns:a16="http://schemas.microsoft.com/office/drawing/2014/main" id="{21694B53-4B91-C0B3-ED60-59D05C07FFA8}"/>
              </a:ext>
            </a:extLst>
          </p:cNvPr>
          <p:cNvPicPr>
            <a:picLocks noChangeAspect="1"/>
          </p:cNvPicPr>
          <p:nvPr/>
        </p:nvPicPr>
        <p:blipFill>
          <a:blip r:embed="rId7"/>
          <a:stretch>
            <a:fillRect/>
          </a:stretch>
        </p:blipFill>
        <p:spPr>
          <a:xfrm>
            <a:off x="2506939" y="2896570"/>
            <a:ext cx="2505075" cy="895350"/>
          </a:xfrm>
          <a:prstGeom prst="rect">
            <a:avLst/>
          </a:prstGeom>
        </p:spPr>
      </p:pic>
      <p:sp>
        <p:nvSpPr>
          <p:cNvPr id="20" name="矩形 19">
            <a:extLst>
              <a:ext uri="{FF2B5EF4-FFF2-40B4-BE49-F238E27FC236}">
                <a16:creationId xmlns:a16="http://schemas.microsoft.com/office/drawing/2014/main" id="{6A4451D5-C3C0-602F-9C77-236B3AB69AC8}"/>
              </a:ext>
            </a:extLst>
          </p:cNvPr>
          <p:cNvSpPr/>
          <p:nvPr/>
        </p:nvSpPr>
        <p:spPr>
          <a:xfrm>
            <a:off x="250756" y="4611088"/>
            <a:ext cx="1476686" cy="369332"/>
          </a:xfrm>
          <a:prstGeom prst="rect">
            <a:avLst/>
          </a:prstGeom>
        </p:spPr>
        <p:txBody>
          <a:bodyPr wrap="none">
            <a:spAutoFit/>
          </a:bodyPr>
          <a:lstStyle/>
          <a:p>
            <a:pPr eaLnBrk="0" hangingPunct="0"/>
            <a:r>
              <a:rPr lang="zh-CN" altLang="en-US" b="1" dirty="0">
                <a:solidFill>
                  <a:schemeClr val="accent5">
                    <a:lumMod val="75000"/>
                  </a:schemeClr>
                </a:solidFill>
                <a:latin typeface="微软雅黑" panose="020B0503020204020204" pitchFamily="34" charset="-122"/>
                <a:ea typeface="微软雅黑" panose="020B0503020204020204" pitchFamily="34" charset="-122"/>
              </a:rPr>
              <a:t>时隙</a:t>
            </a:r>
            <a:r>
              <a:rPr lang="en-US" altLang="zh-CN" b="1" dirty="0">
                <a:solidFill>
                  <a:schemeClr val="accent5">
                    <a:lumMod val="75000"/>
                  </a:schemeClr>
                </a:solidFill>
                <a:latin typeface="微软雅黑" panose="020B0503020204020204" pitchFamily="34" charset="-122"/>
                <a:ea typeface="微软雅黑" panose="020B0503020204020204" pitchFamily="34" charset="-122"/>
              </a:rPr>
              <a:t>k</a:t>
            </a:r>
            <a:r>
              <a:rPr lang="zh-CN" altLang="en-US" b="1" dirty="0">
                <a:solidFill>
                  <a:schemeClr val="accent5">
                    <a:lumMod val="75000"/>
                  </a:schemeClr>
                </a:solidFill>
                <a:latin typeface="微软雅黑" panose="020B0503020204020204" pitchFamily="34" charset="-122"/>
                <a:ea typeface="微软雅黑" panose="020B0503020204020204" pitchFamily="34" charset="-122"/>
              </a:rPr>
              <a:t>的能耗</a:t>
            </a:r>
          </a:p>
        </p:txBody>
      </p:sp>
      <p:sp>
        <p:nvSpPr>
          <p:cNvPr id="22" name="矩形 21">
            <a:extLst>
              <a:ext uri="{FF2B5EF4-FFF2-40B4-BE49-F238E27FC236}">
                <a16:creationId xmlns:a16="http://schemas.microsoft.com/office/drawing/2014/main" id="{97139CCD-EC14-5CA7-D2E4-5DFD134AA1AA}"/>
              </a:ext>
            </a:extLst>
          </p:cNvPr>
          <p:cNvSpPr/>
          <p:nvPr/>
        </p:nvSpPr>
        <p:spPr>
          <a:xfrm>
            <a:off x="1797202" y="4627685"/>
            <a:ext cx="1707519" cy="369332"/>
          </a:xfrm>
          <a:prstGeom prst="rect">
            <a:avLst/>
          </a:prstGeom>
        </p:spPr>
        <p:txBody>
          <a:bodyPr wrap="none">
            <a:spAutoFit/>
          </a:bodyPr>
          <a:lstStyle/>
          <a:p>
            <a:pPr eaLnBrk="0" hangingPunct="0"/>
            <a:r>
              <a:rPr lang="zh-CN" altLang="en-US" b="1" dirty="0">
                <a:solidFill>
                  <a:schemeClr val="accent5">
                    <a:lumMod val="75000"/>
                  </a:schemeClr>
                </a:solidFill>
                <a:latin typeface="微软雅黑" panose="020B0503020204020204" pitchFamily="34" charset="-122"/>
                <a:ea typeface="微软雅黑" panose="020B0503020204020204" pitchFamily="34" charset="-122"/>
              </a:rPr>
              <a:t>时隙</a:t>
            </a:r>
            <a:r>
              <a:rPr lang="en-US" altLang="zh-CN" b="1" dirty="0">
                <a:solidFill>
                  <a:schemeClr val="accent5">
                    <a:lumMod val="75000"/>
                  </a:schemeClr>
                </a:solidFill>
                <a:latin typeface="微软雅黑" panose="020B0503020204020204" pitchFamily="34" charset="-122"/>
                <a:ea typeface="微软雅黑" panose="020B0503020204020204" pitchFamily="34" charset="-122"/>
              </a:rPr>
              <a:t>k</a:t>
            </a:r>
            <a:r>
              <a:rPr lang="zh-CN" altLang="en-US" b="1" dirty="0">
                <a:solidFill>
                  <a:schemeClr val="accent5">
                    <a:lumMod val="75000"/>
                  </a:schemeClr>
                </a:solidFill>
                <a:latin typeface="微软雅黑" panose="020B0503020204020204" pitchFamily="34" charset="-122"/>
                <a:ea typeface="微软雅黑" panose="020B0503020204020204" pitchFamily="34" charset="-122"/>
              </a:rPr>
              <a:t>的队列差</a:t>
            </a:r>
          </a:p>
        </p:txBody>
      </p:sp>
      <p:cxnSp>
        <p:nvCxnSpPr>
          <p:cNvPr id="24" name="连接符: 肘形 12">
            <a:extLst>
              <a:ext uri="{FF2B5EF4-FFF2-40B4-BE49-F238E27FC236}">
                <a16:creationId xmlns:a16="http://schemas.microsoft.com/office/drawing/2014/main" id="{3DD9379D-3B94-CF37-C817-675B25C848FA}"/>
              </a:ext>
            </a:extLst>
          </p:cNvPr>
          <p:cNvCxnSpPr>
            <a:cxnSpLocks/>
            <a:stCxn id="26" idx="2"/>
            <a:endCxn id="20" idx="0"/>
          </p:cNvCxnSpPr>
          <p:nvPr/>
        </p:nvCxnSpPr>
        <p:spPr>
          <a:xfrm rot="5400000">
            <a:off x="1786450" y="2692595"/>
            <a:ext cx="1121142" cy="2715844"/>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肘形 24">
            <a:extLst>
              <a:ext uri="{FF2B5EF4-FFF2-40B4-BE49-F238E27FC236}">
                <a16:creationId xmlns:a16="http://schemas.microsoft.com/office/drawing/2014/main" id="{641C0E72-63F1-97CC-5008-94AFCFF21979}"/>
              </a:ext>
            </a:extLst>
          </p:cNvPr>
          <p:cNvCxnSpPr>
            <a:cxnSpLocks/>
            <a:stCxn id="27" idx="2"/>
            <a:endCxn id="22" idx="0"/>
          </p:cNvCxnSpPr>
          <p:nvPr/>
        </p:nvCxnSpPr>
        <p:spPr>
          <a:xfrm rot="5400000">
            <a:off x="3153014" y="3018160"/>
            <a:ext cx="1107473" cy="2111576"/>
          </a:xfrm>
          <a:prstGeom prst="bentConnector3">
            <a:avLst>
              <a:gd name="adj1" fmla="val 6911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C0DDD4D9-1AFF-07EA-7A9F-9140C5A4BC8C}"/>
              </a:ext>
            </a:extLst>
          </p:cNvPr>
          <p:cNvSpPr/>
          <p:nvPr/>
        </p:nvSpPr>
        <p:spPr>
          <a:xfrm>
            <a:off x="3597175" y="3198543"/>
            <a:ext cx="215535" cy="29140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8B806B9A-C4E2-075B-8FE0-973360E33A52}"/>
              </a:ext>
            </a:extLst>
          </p:cNvPr>
          <p:cNvSpPr/>
          <p:nvPr/>
        </p:nvSpPr>
        <p:spPr>
          <a:xfrm>
            <a:off x="4513062" y="3185985"/>
            <a:ext cx="498952" cy="3342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id="{A2967DEB-6820-6D37-328C-DBFA16C3FA6D}"/>
              </a:ext>
            </a:extLst>
          </p:cNvPr>
          <p:cNvPicPr>
            <a:picLocks noChangeAspect="1"/>
          </p:cNvPicPr>
          <p:nvPr/>
        </p:nvPicPr>
        <p:blipFill>
          <a:blip r:embed="rId8"/>
          <a:stretch>
            <a:fillRect/>
          </a:stretch>
        </p:blipFill>
        <p:spPr>
          <a:xfrm>
            <a:off x="627315" y="5192640"/>
            <a:ext cx="2547374" cy="982559"/>
          </a:xfrm>
          <a:prstGeom prst="rect">
            <a:avLst/>
          </a:prstGeom>
        </p:spPr>
      </p:pic>
      <p:pic>
        <p:nvPicPr>
          <p:cNvPr id="35" name="图片 34">
            <a:extLst>
              <a:ext uri="{FF2B5EF4-FFF2-40B4-BE49-F238E27FC236}">
                <a16:creationId xmlns:a16="http://schemas.microsoft.com/office/drawing/2014/main" id="{830598FB-C205-1560-AFD4-F23DD02D2C53}"/>
              </a:ext>
            </a:extLst>
          </p:cNvPr>
          <p:cNvPicPr>
            <a:picLocks noChangeAspect="1"/>
          </p:cNvPicPr>
          <p:nvPr/>
        </p:nvPicPr>
        <p:blipFill>
          <a:blip r:embed="rId9"/>
          <a:stretch>
            <a:fillRect/>
          </a:stretch>
        </p:blipFill>
        <p:spPr>
          <a:xfrm>
            <a:off x="6640844" y="2026341"/>
            <a:ext cx="1981345" cy="1277118"/>
          </a:xfrm>
          <a:prstGeom prst="rect">
            <a:avLst/>
          </a:prstGeom>
        </p:spPr>
      </p:pic>
      <p:pic>
        <p:nvPicPr>
          <p:cNvPr id="36" name="图片 35">
            <a:extLst>
              <a:ext uri="{FF2B5EF4-FFF2-40B4-BE49-F238E27FC236}">
                <a16:creationId xmlns:a16="http://schemas.microsoft.com/office/drawing/2014/main" id="{5326871F-3966-2D28-69D5-7A00E1263DE0}"/>
              </a:ext>
            </a:extLst>
          </p:cNvPr>
          <p:cNvPicPr>
            <a:picLocks noChangeAspect="1"/>
          </p:cNvPicPr>
          <p:nvPr/>
        </p:nvPicPr>
        <p:blipFill>
          <a:blip r:embed="rId10"/>
          <a:stretch>
            <a:fillRect/>
          </a:stretch>
        </p:blipFill>
        <p:spPr>
          <a:xfrm>
            <a:off x="5988673" y="3495810"/>
            <a:ext cx="2650073" cy="1002257"/>
          </a:xfrm>
          <a:prstGeom prst="rect">
            <a:avLst/>
          </a:prstGeom>
        </p:spPr>
      </p:pic>
      <p:pic>
        <p:nvPicPr>
          <p:cNvPr id="37" name="图片 36">
            <a:extLst>
              <a:ext uri="{FF2B5EF4-FFF2-40B4-BE49-F238E27FC236}">
                <a16:creationId xmlns:a16="http://schemas.microsoft.com/office/drawing/2014/main" id="{853942F0-6121-2E08-2074-163609140F4E}"/>
              </a:ext>
            </a:extLst>
          </p:cNvPr>
          <p:cNvPicPr>
            <a:picLocks noChangeAspect="1"/>
          </p:cNvPicPr>
          <p:nvPr/>
        </p:nvPicPr>
        <p:blipFill>
          <a:blip r:embed="rId11"/>
          <a:stretch>
            <a:fillRect/>
          </a:stretch>
        </p:blipFill>
        <p:spPr>
          <a:xfrm>
            <a:off x="5183098" y="4795754"/>
            <a:ext cx="3710146" cy="1480351"/>
          </a:xfrm>
          <a:prstGeom prst="rect">
            <a:avLst/>
          </a:prstGeom>
        </p:spPr>
      </p:pic>
      <p:grpSp>
        <p:nvGrpSpPr>
          <p:cNvPr id="7" name="组合 6">
            <a:extLst>
              <a:ext uri="{FF2B5EF4-FFF2-40B4-BE49-F238E27FC236}">
                <a16:creationId xmlns:a16="http://schemas.microsoft.com/office/drawing/2014/main" id="{37825CE3-7AAF-2860-19CF-3F36CB2CF58C}"/>
              </a:ext>
            </a:extLst>
          </p:cNvPr>
          <p:cNvGrpSpPr/>
          <p:nvPr/>
        </p:nvGrpSpPr>
        <p:grpSpPr bwMode="auto">
          <a:xfrm>
            <a:off x="-15810" y="360670"/>
            <a:ext cx="2089786" cy="530225"/>
            <a:chOff x="0" y="284389"/>
            <a:chExt cx="1692275" cy="529772"/>
          </a:xfrm>
        </p:grpSpPr>
        <p:sp>
          <p:nvSpPr>
            <p:cNvPr id="8" name="矩形 7">
              <a:extLst>
                <a:ext uri="{FF2B5EF4-FFF2-40B4-BE49-F238E27FC236}">
                  <a16:creationId xmlns:a16="http://schemas.microsoft.com/office/drawing/2014/main" id="{B34AF9EE-1FE7-30FD-DC08-2A845E290ACB}"/>
                </a:ext>
              </a:extLst>
            </p:cNvPr>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a:t>
              </a:r>
              <a:r>
                <a:rPr lang="en-US" altLang="zh-CN"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3.3</a:t>
              </a:r>
            </a:p>
          </p:txBody>
        </p:sp>
        <p:sp>
          <p:nvSpPr>
            <p:cNvPr id="21" name="矩形 20">
              <a:extLst>
                <a:ext uri="{FF2B5EF4-FFF2-40B4-BE49-F238E27FC236}">
                  <a16:creationId xmlns:a16="http://schemas.microsoft.com/office/drawing/2014/main" id="{4F95640D-7FDF-550A-6FCA-BB44E54BBB59}"/>
                </a:ext>
              </a:extLst>
            </p:cNvPr>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组合 22">
            <a:extLst>
              <a:ext uri="{FF2B5EF4-FFF2-40B4-BE49-F238E27FC236}">
                <a16:creationId xmlns:a16="http://schemas.microsoft.com/office/drawing/2014/main" id="{994C3A30-FA36-BF19-2DD5-E3A7E0CF661D}"/>
              </a:ext>
            </a:extLst>
          </p:cNvPr>
          <p:cNvGrpSpPr/>
          <p:nvPr/>
        </p:nvGrpSpPr>
        <p:grpSpPr bwMode="auto">
          <a:xfrm>
            <a:off x="-15810" y="386705"/>
            <a:ext cx="2089786" cy="530225"/>
            <a:chOff x="0" y="284389"/>
            <a:chExt cx="1692275" cy="529772"/>
          </a:xfrm>
        </p:grpSpPr>
        <p:sp>
          <p:nvSpPr>
            <p:cNvPr id="28" name="矩形 27">
              <a:extLst>
                <a:ext uri="{FF2B5EF4-FFF2-40B4-BE49-F238E27FC236}">
                  <a16:creationId xmlns:a16="http://schemas.microsoft.com/office/drawing/2014/main" id="{702D85F6-DDF1-C125-9B8A-262D305178C8}"/>
                </a:ext>
              </a:extLst>
            </p:cNvPr>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研究内容三</a:t>
              </a:r>
            </a:p>
          </p:txBody>
        </p:sp>
        <p:sp>
          <p:nvSpPr>
            <p:cNvPr id="29" name="矩形 28">
              <a:extLst>
                <a:ext uri="{FF2B5EF4-FFF2-40B4-BE49-F238E27FC236}">
                  <a16:creationId xmlns:a16="http://schemas.microsoft.com/office/drawing/2014/main" id="{7B3B3DC1-A09E-81D5-F350-1723DCA600C3}"/>
                </a:ext>
              </a:extLst>
            </p:cNvPr>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2500"/>
                            </p:stCondLst>
                            <p:childTnLst>
                              <p:par>
                                <p:cTn id="48" presetID="21" presetClass="entr" presetSubtype="1"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heel(1)">
                                      <p:cBhvr>
                                        <p:cTn id="50" dur="1000"/>
                                        <p:tgtEl>
                                          <p:spTgt spid="27"/>
                                        </p:tgtEl>
                                      </p:cBhvr>
                                    </p:animEffect>
                                  </p:childTnLst>
                                </p:cTn>
                              </p:par>
                              <p:par>
                                <p:cTn id="51" presetID="21" presetClass="entr" presetSubtype="1"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heel(1)">
                                      <p:cBhvr>
                                        <p:cTn id="53" dur="1000"/>
                                        <p:tgtEl>
                                          <p:spTgt spid="26"/>
                                        </p:tgtEl>
                                      </p:cBhvr>
                                    </p:animEffect>
                                  </p:childTnLst>
                                </p:cTn>
                              </p:par>
                            </p:childTnLst>
                          </p:cTn>
                        </p:par>
                        <p:par>
                          <p:cTn id="54" fill="hold">
                            <p:stCondLst>
                              <p:cond delay="3500"/>
                            </p:stCondLst>
                            <p:childTnLst>
                              <p:par>
                                <p:cTn id="55" presetID="10" presetClass="entr" presetSubtype="0" fill="hold"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par>
                          <p:cTn id="62" fill="hold">
                            <p:stCondLst>
                              <p:cond delay="4500"/>
                            </p:stCondLst>
                            <p:childTnLst>
                              <p:par>
                                <p:cTn id="63" presetID="10" presetClass="entr" presetSubtype="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par>
                                <p:cTn id="69" presetID="10"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5" grpId="0"/>
      <p:bldP spid="16" grpId="0"/>
      <p:bldP spid="18" grpId="0"/>
      <p:bldP spid="20" grpId="0"/>
      <p:bldP spid="22" grpId="0"/>
      <p:bldP spid="26" grpId="0" animBg="1"/>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BFF0CAF8-AD79-2EB2-9FF6-DAD26210DC5B}"/>
              </a:ext>
            </a:extLst>
          </p:cNvPr>
          <p:cNvPicPr>
            <a:picLocks noChangeAspect="1"/>
          </p:cNvPicPr>
          <p:nvPr/>
        </p:nvPicPr>
        <p:blipFill>
          <a:blip r:embed="rId4"/>
          <a:stretch>
            <a:fillRect/>
          </a:stretch>
        </p:blipFill>
        <p:spPr>
          <a:xfrm>
            <a:off x="5244219" y="1171675"/>
            <a:ext cx="3064933" cy="342201"/>
          </a:xfrm>
          <a:prstGeom prst="rect">
            <a:avLst/>
          </a:prstGeom>
        </p:spPr>
      </p:pic>
      <p:sp>
        <p:nvSpPr>
          <p:cNvPr id="8" name="文本框 29"/>
          <p:cNvSpPr txBox="1"/>
          <p:nvPr/>
        </p:nvSpPr>
        <p:spPr>
          <a:xfrm>
            <a:off x="2351973" y="425086"/>
            <a:ext cx="2057400" cy="521970"/>
          </a:xfrm>
          <a:prstGeom prst="rect">
            <a:avLst/>
          </a:prstGeom>
          <a:noFill/>
        </p:spPr>
        <p:txBody>
          <a:bodyPr wrap="square" rtlCol="0">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 算法设计</a:t>
            </a:r>
          </a:p>
        </p:txBody>
      </p:sp>
      <p:sp>
        <p:nvSpPr>
          <p:cNvPr id="19" name="矩形 18">
            <a:extLst>
              <a:ext uri="{FF2B5EF4-FFF2-40B4-BE49-F238E27FC236}">
                <a16:creationId xmlns:a16="http://schemas.microsoft.com/office/drawing/2014/main" id="{A4DC30B7-75DB-FAE9-41CA-90DEE0A3CBBD}"/>
              </a:ext>
            </a:extLst>
          </p:cNvPr>
          <p:cNvSpPr/>
          <p:nvPr/>
        </p:nvSpPr>
        <p:spPr>
          <a:xfrm>
            <a:off x="378583" y="1095483"/>
            <a:ext cx="1467068" cy="400110"/>
          </a:xfrm>
          <a:prstGeom prst="rect">
            <a:avLst/>
          </a:prstGeom>
          <a:ln>
            <a:solidFill>
              <a:schemeClr val="tx1"/>
            </a:solidFill>
          </a:ln>
        </p:spPr>
        <p:txBody>
          <a:bodyPr wrap="none">
            <a:spAutoFit/>
          </a:bodyPr>
          <a:lstStyle/>
          <a:p>
            <a:pPr eaLnBrk="0" hangingPunct="0"/>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输入：状态</a:t>
            </a:r>
          </a:p>
        </p:txBody>
      </p:sp>
      <p:sp>
        <p:nvSpPr>
          <p:cNvPr id="20" name="矩形 19">
            <a:extLst>
              <a:ext uri="{FF2B5EF4-FFF2-40B4-BE49-F238E27FC236}">
                <a16:creationId xmlns:a16="http://schemas.microsoft.com/office/drawing/2014/main" id="{0F6E159F-A54F-F8ED-BB9C-1F87C360557F}"/>
              </a:ext>
            </a:extLst>
          </p:cNvPr>
          <p:cNvSpPr/>
          <p:nvPr/>
        </p:nvSpPr>
        <p:spPr>
          <a:xfrm>
            <a:off x="2051375" y="1085666"/>
            <a:ext cx="1467068" cy="400110"/>
          </a:xfrm>
          <a:prstGeom prst="rect">
            <a:avLst/>
          </a:prstGeom>
          <a:ln>
            <a:solidFill>
              <a:schemeClr val="tx1"/>
            </a:solidFill>
          </a:ln>
        </p:spPr>
        <p:txBody>
          <a:bodyPr wrap="none">
            <a:spAutoFit/>
          </a:bodyPr>
          <a:lstStyle/>
          <a:p>
            <a:pPr eaLnBrk="0" hangingPunct="0"/>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输出：动作</a:t>
            </a:r>
          </a:p>
        </p:txBody>
      </p:sp>
      <p:grpSp>
        <p:nvGrpSpPr>
          <p:cNvPr id="6" name="组合 5">
            <a:extLst>
              <a:ext uri="{FF2B5EF4-FFF2-40B4-BE49-F238E27FC236}">
                <a16:creationId xmlns:a16="http://schemas.microsoft.com/office/drawing/2014/main" id="{1E4BD6B4-141A-034D-2084-EC605E40DD14}"/>
              </a:ext>
            </a:extLst>
          </p:cNvPr>
          <p:cNvGrpSpPr/>
          <p:nvPr/>
        </p:nvGrpSpPr>
        <p:grpSpPr>
          <a:xfrm>
            <a:off x="330958" y="1485776"/>
            <a:ext cx="8431831" cy="4854539"/>
            <a:chOff x="330958" y="1485776"/>
            <a:chExt cx="8431831" cy="4854539"/>
          </a:xfrm>
        </p:grpSpPr>
        <p:pic>
          <p:nvPicPr>
            <p:cNvPr id="18" name="图片 17">
              <a:extLst>
                <a:ext uri="{FF2B5EF4-FFF2-40B4-BE49-F238E27FC236}">
                  <a16:creationId xmlns:a16="http://schemas.microsoft.com/office/drawing/2014/main" id="{22506AFF-33D5-3995-FE7F-7380B3FE88CC}"/>
                </a:ext>
              </a:extLst>
            </p:cNvPr>
            <p:cNvPicPr>
              <a:picLocks noChangeAspect="1"/>
            </p:cNvPicPr>
            <p:nvPr/>
          </p:nvPicPr>
          <p:blipFill>
            <a:blip r:embed="rId5"/>
            <a:stretch>
              <a:fillRect/>
            </a:stretch>
          </p:blipFill>
          <p:spPr>
            <a:xfrm>
              <a:off x="330958" y="1505409"/>
              <a:ext cx="8431831" cy="4834906"/>
            </a:xfrm>
            <a:prstGeom prst="rect">
              <a:avLst/>
            </a:prstGeom>
          </p:spPr>
        </p:pic>
        <p:cxnSp>
          <p:nvCxnSpPr>
            <p:cNvPr id="24" name="直线箭头连接符 23">
              <a:extLst>
                <a:ext uri="{FF2B5EF4-FFF2-40B4-BE49-F238E27FC236}">
                  <a16:creationId xmlns:a16="http://schemas.microsoft.com/office/drawing/2014/main" id="{32FFC7B0-97F6-7229-9123-3BD62783F4DC}"/>
                </a:ext>
              </a:extLst>
            </p:cNvPr>
            <p:cNvCxnSpPr>
              <a:cxnSpLocks/>
            </p:cNvCxnSpPr>
            <p:nvPr/>
          </p:nvCxnSpPr>
          <p:spPr>
            <a:xfrm flipV="1">
              <a:off x="2531534" y="1485776"/>
              <a:ext cx="0" cy="22860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grpSp>
        <p:nvGrpSpPr>
          <p:cNvPr id="7" name="组合 6">
            <a:extLst>
              <a:ext uri="{FF2B5EF4-FFF2-40B4-BE49-F238E27FC236}">
                <a16:creationId xmlns:a16="http://schemas.microsoft.com/office/drawing/2014/main" id="{3F623E24-E378-A2B3-FAE8-43C3BA232A30}"/>
              </a:ext>
            </a:extLst>
          </p:cNvPr>
          <p:cNvGrpSpPr/>
          <p:nvPr/>
        </p:nvGrpSpPr>
        <p:grpSpPr bwMode="auto">
          <a:xfrm>
            <a:off x="-15810" y="360670"/>
            <a:ext cx="2089786" cy="530225"/>
            <a:chOff x="0" y="284389"/>
            <a:chExt cx="1692275" cy="529772"/>
          </a:xfrm>
        </p:grpSpPr>
        <p:sp>
          <p:nvSpPr>
            <p:cNvPr id="9" name="矩形 8">
              <a:extLst>
                <a:ext uri="{FF2B5EF4-FFF2-40B4-BE49-F238E27FC236}">
                  <a16:creationId xmlns:a16="http://schemas.microsoft.com/office/drawing/2014/main" id="{7EFE1A27-D2F8-94C3-B473-17B94695066C}"/>
                </a:ext>
              </a:extLst>
            </p:cNvPr>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a:t>
              </a:r>
              <a:r>
                <a:rPr lang="en-US" altLang="zh-CN"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3.3</a:t>
              </a:r>
            </a:p>
          </p:txBody>
        </p:sp>
        <p:sp>
          <p:nvSpPr>
            <p:cNvPr id="10" name="矩形 9">
              <a:extLst>
                <a:ext uri="{FF2B5EF4-FFF2-40B4-BE49-F238E27FC236}">
                  <a16:creationId xmlns:a16="http://schemas.microsoft.com/office/drawing/2014/main" id="{B241068D-4E62-B302-3490-1BD6F9D4B7B5}"/>
                </a:ext>
              </a:extLst>
            </p:cNvPr>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组合 10">
            <a:extLst>
              <a:ext uri="{FF2B5EF4-FFF2-40B4-BE49-F238E27FC236}">
                <a16:creationId xmlns:a16="http://schemas.microsoft.com/office/drawing/2014/main" id="{F93B341C-050C-CFAC-CC64-DCE6FF332A92}"/>
              </a:ext>
            </a:extLst>
          </p:cNvPr>
          <p:cNvGrpSpPr/>
          <p:nvPr/>
        </p:nvGrpSpPr>
        <p:grpSpPr bwMode="auto">
          <a:xfrm>
            <a:off x="-15810" y="386705"/>
            <a:ext cx="2089786" cy="530225"/>
            <a:chOff x="0" y="284389"/>
            <a:chExt cx="1692275" cy="529772"/>
          </a:xfrm>
        </p:grpSpPr>
        <p:sp>
          <p:nvSpPr>
            <p:cNvPr id="12" name="矩形 11">
              <a:extLst>
                <a:ext uri="{FF2B5EF4-FFF2-40B4-BE49-F238E27FC236}">
                  <a16:creationId xmlns:a16="http://schemas.microsoft.com/office/drawing/2014/main" id="{6F3015D8-F40C-3C46-FF2A-20E000BF7003}"/>
                </a:ext>
              </a:extLst>
            </p:cNvPr>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研究内容三</a:t>
              </a:r>
            </a:p>
          </p:txBody>
        </p:sp>
        <p:sp>
          <p:nvSpPr>
            <p:cNvPr id="13" name="矩形 12">
              <a:extLst>
                <a:ext uri="{FF2B5EF4-FFF2-40B4-BE49-F238E27FC236}">
                  <a16:creationId xmlns:a16="http://schemas.microsoft.com/office/drawing/2014/main" id="{5880187A-C5D0-E86F-71D0-C54059EA8527}"/>
                </a:ext>
              </a:extLst>
            </p:cNvPr>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0" y="1851025"/>
            <a:ext cx="4205288" cy="315595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en-US" altLang="zh-CN" sz="19900" b="1" noProof="1">
                <a:gradFill>
                  <a:gsLst>
                    <a:gs pos="0">
                      <a:srgbClr val="173D6F"/>
                    </a:gs>
                    <a:gs pos="74000">
                      <a:srgbClr val="275CA2"/>
                    </a:gs>
                    <a:gs pos="100000">
                      <a:srgbClr val="2D69B8"/>
                    </a:gs>
                  </a:gsLst>
                  <a:lin ang="5400000" scaled="1"/>
                </a:gradFill>
                <a:latin typeface="微软雅黑" panose="020B0503020204020204" pitchFamily="34" charset="-122"/>
                <a:ea typeface="微软雅黑" panose="020B0503020204020204" pitchFamily="34" charset="-122"/>
                <a:cs typeface="Times New Roman" panose="02020603050405020304" pitchFamily="18" charset="0"/>
              </a:rPr>
              <a:t>01</a:t>
            </a:r>
          </a:p>
        </p:txBody>
      </p:sp>
      <p:grpSp>
        <p:nvGrpSpPr>
          <p:cNvPr id="15" name="组合 14"/>
          <p:cNvGrpSpPr/>
          <p:nvPr/>
        </p:nvGrpSpPr>
        <p:grpSpPr bwMode="auto">
          <a:xfrm>
            <a:off x="3887788" y="3375025"/>
            <a:ext cx="4662487" cy="107950"/>
            <a:chOff x="3649980" y="3375660"/>
            <a:chExt cx="4663440" cy="108000"/>
          </a:xfrm>
        </p:grpSpPr>
        <p:cxnSp>
          <p:nvCxnSpPr>
            <p:cNvPr id="10" name="直接连接符 9"/>
            <p:cNvCxnSpPr/>
            <p:nvPr/>
          </p:nvCxnSpPr>
          <p:spPr>
            <a:xfrm>
              <a:off x="3734134" y="3429660"/>
              <a:ext cx="449513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649980" y="3375660"/>
              <a:ext cx="107972"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p>
          </p:txBody>
        </p:sp>
        <p:sp>
          <p:nvSpPr>
            <p:cNvPr id="14" name="椭圆 13"/>
            <p:cNvSpPr/>
            <p:nvPr/>
          </p:nvSpPr>
          <p:spPr>
            <a:xfrm>
              <a:off x="8205448" y="3375660"/>
              <a:ext cx="107972"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p>
          </p:txBody>
        </p:sp>
      </p:grpSp>
      <p:sp useBgFill="1">
        <p:nvSpPr>
          <p:cNvPr id="16" name="文本框 15"/>
          <p:cNvSpPr txBox="1">
            <a:spLocks noChangeArrowheads="1"/>
          </p:cNvSpPr>
          <p:nvPr/>
        </p:nvSpPr>
        <p:spPr bwMode="auto">
          <a:xfrm>
            <a:off x="487363" y="3105150"/>
            <a:ext cx="3230562" cy="647700"/>
          </a:xfrm>
          <a:prstGeom prst="rect">
            <a:avLst/>
          </a:prstGeom>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en-US" altLang="zh-CN" sz="3600" b="1" noProof="1">
                <a:gradFill>
                  <a:gsLst>
                    <a:gs pos="0">
                      <a:srgbClr val="173D6F"/>
                    </a:gs>
                    <a:gs pos="74000">
                      <a:srgbClr val="275CA2"/>
                    </a:gs>
                    <a:gs pos="100000">
                      <a:srgbClr val="2D69B8"/>
                    </a:gs>
                  </a:gsLst>
                  <a:lin ang="5400000" scaled="1"/>
                </a:gradFill>
                <a:latin typeface="Times New Roman" panose="02020603050405020304" pitchFamily="18" charset="0"/>
                <a:cs typeface="Times New Roman" panose="02020603050405020304" pitchFamily="18" charset="0"/>
              </a:rPr>
              <a:t>PART ONE</a:t>
            </a:r>
          </a:p>
        </p:txBody>
      </p:sp>
      <p:sp>
        <p:nvSpPr>
          <p:cNvPr id="2" name="文本框 1"/>
          <p:cNvSpPr txBox="1">
            <a:spLocks noChangeArrowheads="1"/>
          </p:cNvSpPr>
          <p:nvPr/>
        </p:nvSpPr>
        <p:spPr bwMode="auto">
          <a:xfrm>
            <a:off x="4165601" y="2667139"/>
            <a:ext cx="42052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r>
              <a:rPr lang="zh-CN" altLang="en-US" sz="4000" b="1" dirty="0">
                <a:solidFill>
                  <a:srgbClr val="26262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研究背景</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2" presetClass="entr" presetSubtype="4"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p:tgtEl>
                                          <p:spTgt spid="2"/>
                                        </p:tgtEl>
                                        <p:attrNameLst>
                                          <p:attrName>ppt_y</p:attrName>
                                        </p:attrNameLst>
                                      </p:cBhvr>
                                      <p:tavLst>
                                        <p:tav tm="0">
                                          <p:val>
                                            <p:strVal val="#ppt_y+#ppt_h*1.125000"/>
                                          </p:val>
                                        </p:tav>
                                        <p:tav tm="100000">
                                          <p:val>
                                            <p:strVal val="#ppt_y"/>
                                          </p:val>
                                        </p:tav>
                                      </p:tavLst>
                                    </p:anim>
                                    <p:animEffect transition="in" filter="wipe(up)">
                                      <p:cBhvr>
                                        <p:cTn id="13" dur="500"/>
                                        <p:tgtEl>
                                          <p:spTgt spid="2"/>
                                        </p:tgtEl>
                                      </p:cBhvr>
                                    </p:animEffect>
                                  </p:childTnLst>
                                </p:cTn>
                              </p:par>
                              <p:par>
                                <p:cTn id="14" presetID="22" presetClass="entr" presetSubtype="8"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16" presetClass="entr" presetSubtype="37" fill="hold" grpId="0"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barn(outVertical)">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6" grpId="0" bldLvl="0" animBg="1"/>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bwMode="auto">
          <a:xfrm>
            <a:off x="8572" y="505460"/>
            <a:ext cx="2089786" cy="530225"/>
            <a:chOff x="0" y="284389"/>
            <a:chExt cx="1692275" cy="529772"/>
          </a:xfrm>
        </p:grpSpPr>
        <p:sp>
          <p:nvSpPr>
            <p:cNvPr id="16" name="矩形 15"/>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a:t>
              </a:r>
              <a:r>
                <a:rPr lang="en-US" altLang="zh-CN"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3.3</a:t>
              </a:r>
            </a:p>
          </p:txBody>
        </p:sp>
        <p:sp>
          <p:nvSpPr>
            <p:cNvPr id="17" name="矩形 16"/>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2" name="文本框 29"/>
          <p:cNvSpPr txBox="1"/>
          <p:nvPr/>
        </p:nvSpPr>
        <p:spPr>
          <a:xfrm>
            <a:off x="2285682" y="539750"/>
            <a:ext cx="2057400" cy="521970"/>
          </a:xfrm>
          <a:prstGeom prst="rect">
            <a:avLst/>
          </a:prstGeom>
          <a:noFill/>
        </p:spPr>
        <p:txBody>
          <a:bodyPr wrap="square" rtlCol="0">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 算法设计</a:t>
            </a:r>
          </a:p>
        </p:txBody>
      </p:sp>
      <p:grpSp>
        <p:nvGrpSpPr>
          <p:cNvPr id="13" name="组合 12"/>
          <p:cNvGrpSpPr/>
          <p:nvPr/>
        </p:nvGrpSpPr>
        <p:grpSpPr bwMode="auto">
          <a:xfrm>
            <a:off x="8572" y="531495"/>
            <a:ext cx="2089786" cy="530225"/>
            <a:chOff x="0" y="284389"/>
            <a:chExt cx="1692275" cy="529772"/>
          </a:xfrm>
        </p:grpSpPr>
        <p:sp>
          <p:nvSpPr>
            <p:cNvPr id="14" name="矩形 13"/>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研究内容三</a:t>
              </a:r>
            </a:p>
          </p:txBody>
        </p:sp>
        <p:sp>
          <p:nvSpPr>
            <p:cNvPr id="15" name="矩形 14"/>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2" name="图片 1">
            <a:extLst>
              <a:ext uri="{FF2B5EF4-FFF2-40B4-BE49-F238E27FC236}">
                <a16:creationId xmlns:a16="http://schemas.microsoft.com/office/drawing/2014/main" id="{113B4CEC-4838-7C84-3B1D-3A9A6F9FF52E}"/>
              </a:ext>
            </a:extLst>
          </p:cNvPr>
          <p:cNvPicPr>
            <a:picLocks noChangeAspect="1"/>
          </p:cNvPicPr>
          <p:nvPr/>
        </p:nvPicPr>
        <p:blipFill>
          <a:blip r:embed="rId3"/>
          <a:stretch>
            <a:fillRect/>
          </a:stretch>
        </p:blipFill>
        <p:spPr>
          <a:xfrm>
            <a:off x="393370" y="1258042"/>
            <a:ext cx="5522556" cy="5094498"/>
          </a:xfrm>
          <a:prstGeom prst="rect">
            <a:avLst/>
          </a:prstGeom>
        </p:spPr>
      </p:pic>
      <p:sp>
        <p:nvSpPr>
          <p:cNvPr id="4" name="矩形 3">
            <a:extLst>
              <a:ext uri="{FF2B5EF4-FFF2-40B4-BE49-F238E27FC236}">
                <a16:creationId xmlns:a16="http://schemas.microsoft.com/office/drawing/2014/main" id="{98BB2FE9-809D-E2C4-8B2F-33289937EA21}"/>
              </a:ext>
            </a:extLst>
          </p:cNvPr>
          <p:cNvSpPr/>
          <p:nvPr/>
        </p:nvSpPr>
        <p:spPr>
          <a:xfrm>
            <a:off x="4500154" y="2324669"/>
            <a:ext cx="1415772" cy="461665"/>
          </a:xfrm>
          <a:prstGeom prst="rect">
            <a:avLst/>
          </a:prstGeom>
        </p:spPr>
        <p:txBody>
          <a:bodyPr wrap="none">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折扣函数</a:t>
            </a:r>
          </a:p>
        </p:txBody>
      </p:sp>
      <p:pic>
        <p:nvPicPr>
          <p:cNvPr id="5" name="图片 4">
            <a:extLst>
              <a:ext uri="{FF2B5EF4-FFF2-40B4-BE49-F238E27FC236}">
                <a16:creationId xmlns:a16="http://schemas.microsoft.com/office/drawing/2014/main" id="{FC6F7309-7A59-0E2F-44FB-7DB89D26E691}"/>
              </a:ext>
            </a:extLst>
          </p:cNvPr>
          <p:cNvPicPr>
            <a:picLocks noChangeAspect="1"/>
          </p:cNvPicPr>
          <p:nvPr/>
        </p:nvPicPr>
        <p:blipFill>
          <a:blip r:embed="rId4"/>
          <a:stretch>
            <a:fillRect/>
          </a:stretch>
        </p:blipFill>
        <p:spPr>
          <a:xfrm>
            <a:off x="4572000" y="2813428"/>
            <a:ext cx="4267200" cy="390525"/>
          </a:xfrm>
          <a:prstGeom prst="rect">
            <a:avLst/>
          </a:prstGeom>
        </p:spPr>
      </p:pic>
      <p:sp>
        <p:nvSpPr>
          <p:cNvPr id="6" name="矩形 5">
            <a:extLst>
              <a:ext uri="{FF2B5EF4-FFF2-40B4-BE49-F238E27FC236}">
                <a16:creationId xmlns:a16="http://schemas.microsoft.com/office/drawing/2014/main" id="{5AFF6A26-008E-672F-5243-7E378A058644}"/>
              </a:ext>
            </a:extLst>
          </p:cNvPr>
          <p:cNvSpPr/>
          <p:nvPr/>
        </p:nvSpPr>
        <p:spPr>
          <a:xfrm>
            <a:off x="4500154" y="3428218"/>
            <a:ext cx="1415772" cy="461665"/>
          </a:xfrm>
          <a:prstGeom prst="rect">
            <a:avLst/>
          </a:prstGeom>
        </p:spPr>
        <p:txBody>
          <a:bodyPr wrap="none">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损失函数</a:t>
            </a:r>
          </a:p>
        </p:txBody>
      </p:sp>
      <p:pic>
        <p:nvPicPr>
          <p:cNvPr id="7" name="图片 6">
            <a:extLst>
              <a:ext uri="{FF2B5EF4-FFF2-40B4-BE49-F238E27FC236}">
                <a16:creationId xmlns:a16="http://schemas.microsoft.com/office/drawing/2014/main" id="{143556A7-42D7-CAC6-E07D-313C23C63EEA}"/>
              </a:ext>
            </a:extLst>
          </p:cNvPr>
          <p:cNvPicPr>
            <a:picLocks noChangeAspect="1"/>
          </p:cNvPicPr>
          <p:nvPr/>
        </p:nvPicPr>
        <p:blipFill>
          <a:blip r:embed="rId5"/>
          <a:stretch>
            <a:fillRect/>
          </a:stretch>
        </p:blipFill>
        <p:spPr>
          <a:xfrm>
            <a:off x="4572000" y="3852961"/>
            <a:ext cx="2333625" cy="400050"/>
          </a:xfrm>
          <a:prstGeom prst="rect">
            <a:avLst/>
          </a:prstGeom>
        </p:spPr>
      </p:pic>
      <p:cxnSp>
        <p:nvCxnSpPr>
          <p:cNvPr id="8" name="连接符: 肘形 43">
            <a:extLst>
              <a:ext uri="{FF2B5EF4-FFF2-40B4-BE49-F238E27FC236}">
                <a16:creationId xmlns:a16="http://schemas.microsoft.com/office/drawing/2014/main" id="{7D0495A9-D929-76B1-C1ED-BB0F297EBF2F}"/>
              </a:ext>
            </a:extLst>
          </p:cNvPr>
          <p:cNvCxnSpPr>
            <a:cxnSpLocks/>
            <a:endCxn id="7" idx="3"/>
          </p:cNvCxnSpPr>
          <p:nvPr/>
        </p:nvCxnSpPr>
        <p:spPr>
          <a:xfrm flipV="1">
            <a:off x="3431090" y="4052986"/>
            <a:ext cx="3474535" cy="1019823"/>
          </a:xfrm>
          <a:prstGeom prst="bentConnector3">
            <a:avLst>
              <a:gd name="adj1" fmla="val 106579"/>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06688949-4FE1-1AEF-486D-2B15AC61A831}"/>
              </a:ext>
            </a:extLst>
          </p:cNvPr>
          <p:cNvSpPr/>
          <p:nvPr/>
        </p:nvSpPr>
        <p:spPr>
          <a:xfrm>
            <a:off x="4549434" y="5138293"/>
            <a:ext cx="1415772" cy="461665"/>
          </a:xfrm>
          <a:prstGeom prst="rect">
            <a:avLst/>
          </a:prstGeom>
        </p:spPr>
        <p:txBody>
          <a:bodyPr wrap="none">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目标函数</a:t>
            </a:r>
          </a:p>
        </p:txBody>
      </p:sp>
      <p:grpSp>
        <p:nvGrpSpPr>
          <p:cNvPr id="9" name="组合 8">
            <a:extLst>
              <a:ext uri="{FF2B5EF4-FFF2-40B4-BE49-F238E27FC236}">
                <a16:creationId xmlns:a16="http://schemas.microsoft.com/office/drawing/2014/main" id="{F7B20369-5536-75DF-2081-F9C7B4BD1E9A}"/>
              </a:ext>
            </a:extLst>
          </p:cNvPr>
          <p:cNvGrpSpPr/>
          <p:nvPr/>
        </p:nvGrpSpPr>
        <p:grpSpPr>
          <a:xfrm>
            <a:off x="3996188" y="5065188"/>
            <a:ext cx="4829175" cy="1341804"/>
            <a:chOff x="3996188" y="5065188"/>
            <a:chExt cx="4829175" cy="1341804"/>
          </a:xfrm>
        </p:grpSpPr>
        <p:pic>
          <p:nvPicPr>
            <p:cNvPr id="24" name="图片 23">
              <a:extLst>
                <a:ext uri="{FF2B5EF4-FFF2-40B4-BE49-F238E27FC236}">
                  <a16:creationId xmlns:a16="http://schemas.microsoft.com/office/drawing/2014/main" id="{D99CAE2A-6E37-1C04-E26F-9B0308B26D49}"/>
                </a:ext>
              </a:extLst>
            </p:cNvPr>
            <p:cNvPicPr>
              <a:picLocks noChangeAspect="1"/>
            </p:cNvPicPr>
            <p:nvPr/>
          </p:nvPicPr>
          <p:blipFill>
            <a:blip r:embed="rId6"/>
            <a:stretch>
              <a:fillRect/>
            </a:stretch>
          </p:blipFill>
          <p:spPr>
            <a:xfrm>
              <a:off x="3996188" y="5622290"/>
              <a:ext cx="4829175" cy="400050"/>
            </a:xfrm>
            <a:prstGeom prst="rect">
              <a:avLst/>
            </a:prstGeom>
          </p:spPr>
        </p:pic>
        <p:pic>
          <p:nvPicPr>
            <p:cNvPr id="28" name="图片 27">
              <a:extLst>
                <a:ext uri="{FF2B5EF4-FFF2-40B4-BE49-F238E27FC236}">
                  <a16:creationId xmlns:a16="http://schemas.microsoft.com/office/drawing/2014/main" id="{B2297202-20F8-5FE6-6E69-50AC929B4239}"/>
                </a:ext>
              </a:extLst>
            </p:cNvPr>
            <p:cNvPicPr>
              <a:picLocks noChangeAspect="1"/>
            </p:cNvPicPr>
            <p:nvPr/>
          </p:nvPicPr>
          <p:blipFill>
            <a:blip r:embed="rId7"/>
            <a:stretch>
              <a:fillRect/>
            </a:stretch>
          </p:blipFill>
          <p:spPr>
            <a:xfrm>
              <a:off x="7203142" y="5065188"/>
              <a:ext cx="1415772" cy="422831"/>
            </a:xfrm>
            <a:prstGeom prst="rect">
              <a:avLst/>
            </a:prstGeom>
          </p:spPr>
        </p:pic>
        <p:pic>
          <p:nvPicPr>
            <p:cNvPr id="29" name="图片 28">
              <a:extLst>
                <a:ext uri="{FF2B5EF4-FFF2-40B4-BE49-F238E27FC236}">
                  <a16:creationId xmlns:a16="http://schemas.microsoft.com/office/drawing/2014/main" id="{57490EB9-FE5E-07D6-80FF-477887B3955A}"/>
                </a:ext>
              </a:extLst>
            </p:cNvPr>
            <p:cNvPicPr>
              <a:picLocks noChangeAspect="1"/>
            </p:cNvPicPr>
            <p:nvPr/>
          </p:nvPicPr>
          <p:blipFill>
            <a:blip r:embed="rId8"/>
            <a:stretch>
              <a:fillRect/>
            </a:stretch>
          </p:blipFill>
          <p:spPr>
            <a:xfrm>
              <a:off x="6474779" y="5998897"/>
              <a:ext cx="2217674" cy="408095"/>
            </a:xfrm>
            <a:prstGeom prst="rect">
              <a:avLst/>
            </a:prstGeom>
          </p:spPr>
        </p:pic>
      </p:grpSp>
      <p:cxnSp>
        <p:nvCxnSpPr>
          <p:cNvPr id="30" name="连接符: 肘形 43">
            <a:extLst>
              <a:ext uri="{FF2B5EF4-FFF2-40B4-BE49-F238E27FC236}">
                <a16:creationId xmlns:a16="http://schemas.microsoft.com/office/drawing/2014/main" id="{0D570043-DBED-43FB-EEF0-FA90AE9E033D}"/>
              </a:ext>
            </a:extLst>
          </p:cNvPr>
          <p:cNvCxnSpPr>
            <a:cxnSpLocks/>
            <a:endCxn id="24" idx="1"/>
          </p:cNvCxnSpPr>
          <p:nvPr/>
        </p:nvCxnSpPr>
        <p:spPr>
          <a:xfrm>
            <a:off x="2027783" y="5447562"/>
            <a:ext cx="1968405" cy="374753"/>
          </a:xfrm>
          <a:prstGeom prst="bentConnector3">
            <a:avLst>
              <a:gd name="adj1" fmla="val -13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P spid="6"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1"/>
          <p:cNvSpPr txBox="1"/>
          <p:nvPr/>
        </p:nvSpPr>
        <p:spPr>
          <a:xfrm>
            <a:off x="2285682" y="394652"/>
            <a:ext cx="2057400" cy="521970"/>
          </a:xfrm>
          <a:prstGeom prst="rect">
            <a:avLst/>
          </a:prstGeom>
          <a:noFill/>
        </p:spPr>
        <p:txBody>
          <a:bodyPr wrap="square" rtlCol="0">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r>
              <a:rPr lang="en-US" altLang="zh-CN"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 实验验证</a:t>
            </a:r>
          </a:p>
        </p:txBody>
      </p:sp>
      <p:grpSp>
        <p:nvGrpSpPr>
          <p:cNvPr id="23" name="组合 22"/>
          <p:cNvGrpSpPr/>
          <p:nvPr/>
        </p:nvGrpSpPr>
        <p:grpSpPr bwMode="auto">
          <a:xfrm>
            <a:off x="8572" y="386397"/>
            <a:ext cx="2089786" cy="530225"/>
            <a:chOff x="0" y="284389"/>
            <a:chExt cx="1692275" cy="529772"/>
          </a:xfrm>
        </p:grpSpPr>
        <p:sp>
          <p:nvSpPr>
            <p:cNvPr id="24" name="矩形 23"/>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研究内容三</a:t>
              </a:r>
            </a:p>
          </p:txBody>
        </p:sp>
        <p:sp>
          <p:nvSpPr>
            <p:cNvPr id="25" name="矩形 24"/>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7" name="图片 6">
            <a:extLst>
              <a:ext uri="{FF2B5EF4-FFF2-40B4-BE49-F238E27FC236}">
                <a16:creationId xmlns:a16="http://schemas.microsoft.com/office/drawing/2014/main" id="{FBCF6C82-1B5B-4328-03AB-034EBA602657}"/>
              </a:ext>
            </a:extLst>
          </p:cNvPr>
          <p:cNvPicPr>
            <a:picLocks noChangeAspect="1"/>
          </p:cNvPicPr>
          <p:nvPr/>
        </p:nvPicPr>
        <p:blipFill>
          <a:blip r:embed="rId3"/>
          <a:stretch>
            <a:fillRect/>
          </a:stretch>
        </p:blipFill>
        <p:spPr>
          <a:xfrm>
            <a:off x="4278011" y="1800662"/>
            <a:ext cx="4456569" cy="3437746"/>
          </a:xfrm>
          <a:prstGeom prst="rect">
            <a:avLst/>
          </a:prstGeom>
        </p:spPr>
      </p:pic>
      <p:pic>
        <p:nvPicPr>
          <p:cNvPr id="9" name="图片 8">
            <a:extLst>
              <a:ext uri="{FF2B5EF4-FFF2-40B4-BE49-F238E27FC236}">
                <a16:creationId xmlns:a16="http://schemas.microsoft.com/office/drawing/2014/main" id="{A8330E17-68E0-2F27-D39A-71D29FECB5B0}"/>
              </a:ext>
            </a:extLst>
          </p:cNvPr>
          <p:cNvPicPr>
            <a:picLocks noChangeAspect="1"/>
          </p:cNvPicPr>
          <p:nvPr/>
        </p:nvPicPr>
        <p:blipFill>
          <a:blip r:embed="rId4"/>
          <a:stretch>
            <a:fillRect/>
          </a:stretch>
        </p:blipFill>
        <p:spPr>
          <a:xfrm>
            <a:off x="0" y="1800662"/>
            <a:ext cx="4563428" cy="3349017"/>
          </a:xfrm>
          <a:prstGeom prst="rect">
            <a:avLst/>
          </a:prstGeom>
        </p:spPr>
      </p:pic>
      <p:sp>
        <p:nvSpPr>
          <p:cNvPr id="10" name="文本框 15">
            <a:extLst>
              <a:ext uri="{FF2B5EF4-FFF2-40B4-BE49-F238E27FC236}">
                <a16:creationId xmlns:a16="http://schemas.microsoft.com/office/drawing/2014/main" id="{3D527E95-DEC5-59AB-4326-3C8457F5E934}"/>
              </a:ext>
            </a:extLst>
          </p:cNvPr>
          <p:cNvSpPr txBox="1"/>
          <p:nvPr/>
        </p:nvSpPr>
        <p:spPr>
          <a:xfrm>
            <a:off x="205250" y="5479464"/>
            <a:ext cx="4456569" cy="369332"/>
          </a:xfrm>
          <a:prstGeom prst="rect">
            <a:avLst/>
          </a:prstGeom>
          <a:noFill/>
        </p:spPr>
        <p:txBody>
          <a:bodyPr wrap="square">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pPr algn="ct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不同物联网设备数</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能耗的比较</a:t>
            </a:r>
            <a:endPar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5">
            <a:extLst>
              <a:ext uri="{FF2B5EF4-FFF2-40B4-BE49-F238E27FC236}">
                <a16:creationId xmlns:a16="http://schemas.microsoft.com/office/drawing/2014/main" id="{93270510-B056-A9D8-6AF8-316E15832841}"/>
              </a:ext>
            </a:extLst>
          </p:cNvPr>
          <p:cNvSpPr txBox="1"/>
          <p:nvPr/>
        </p:nvSpPr>
        <p:spPr>
          <a:xfrm>
            <a:off x="4651131" y="5472528"/>
            <a:ext cx="4456569" cy="369332"/>
          </a:xfrm>
          <a:prstGeom prst="rect">
            <a:avLst/>
          </a:prstGeom>
          <a:noFill/>
        </p:spPr>
        <p:txBody>
          <a:bodyPr wrap="square">
            <a:spAutoFit/>
          </a:bodyPr>
          <a:lstStyle>
            <a:defPPr>
              <a:defRPr lang="zh-HK"/>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PMingLiU" panose="02020500000000000000" pitchFamily="18" charset="-120"/>
                <a:cs typeface="+mn-cs"/>
              </a:defRPr>
            </a:lvl9pPr>
          </a:lstStyle>
          <a:p>
            <a:pPr algn="ct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不同带宽</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能耗的比较</a:t>
            </a:r>
            <a:endPar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anim calcmode="lin" valueType="num">
                                      <p:cBhvr>
                                        <p:cTn id="17" dur="500" fill="hold"/>
                                        <p:tgtEl>
                                          <p:spTgt spid="10"/>
                                        </p:tgtEl>
                                        <p:attrNameLst>
                                          <p:attrName>ppt_x</p:attrName>
                                        </p:attrNameLst>
                                      </p:cBhvr>
                                      <p:tavLst>
                                        <p:tav tm="0">
                                          <p:val>
                                            <p:strVal val="#ppt_x"/>
                                          </p:val>
                                        </p:tav>
                                        <p:tav tm="100000">
                                          <p:val>
                                            <p:strVal val="#ppt_x"/>
                                          </p:val>
                                        </p:tav>
                                      </p:tavLst>
                                    </p:anim>
                                    <p:anim calcmode="lin" valueType="num">
                                      <p:cBhvr>
                                        <p:cTn id="18" dur="500" fill="hold"/>
                                        <p:tgtEl>
                                          <p:spTgt spid="10"/>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anim calcmode="lin" valueType="num">
                                      <p:cBhvr>
                                        <p:cTn id="26" dur="500" fill="hold"/>
                                        <p:tgtEl>
                                          <p:spTgt spid="13"/>
                                        </p:tgtEl>
                                        <p:attrNameLst>
                                          <p:attrName>ppt_x</p:attrName>
                                        </p:attrNameLst>
                                      </p:cBhvr>
                                      <p:tavLst>
                                        <p:tav tm="0">
                                          <p:val>
                                            <p:strVal val="#ppt_x"/>
                                          </p:val>
                                        </p:tav>
                                        <p:tav tm="100000">
                                          <p:val>
                                            <p:strVal val="#ppt_x"/>
                                          </p:val>
                                        </p:tav>
                                      </p:tavLst>
                                    </p:anim>
                                    <p:anim calcmode="lin" valueType="num">
                                      <p:cBhvr>
                                        <p:cTn id="27"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0" y="1851025"/>
            <a:ext cx="4205288" cy="315595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en-US" altLang="zh-CN" sz="19900" b="1" noProof="1">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03</a:t>
            </a:r>
          </a:p>
        </p:txBody>
      </p:sp>
      <p:sp>
        <p:nvSpPr>
          <p:cNvPr id="7" name="文本框 6"/>
          <p:cNvSpPr txBox="1">
            <a:spLocks noChangeArrowheads="1"/>
          </p:cNvSpPr>
          <p:nvPr/>
        </p:nvSpPr>
        <p:spPr bwMode="auto">
          <a:xfrm>
            <a:off x="4011612" y="2721114"/>
            <a:ext cx="46450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r>
              <a:rPr lang="zh-CN" altLang="en-US" sz="4000" b="1" dirty="0">
                <a:solidFill>
                  <a:srgbClr val="26262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总结</a:t>
            </a:r>
          </a:p>
        </p:txBody>
      </p:sp>
      <p:grpSp>
        <p:nvGrpSpPr>
          <p:cNvPr id="15" name="组合 14"/>
          <p:cNvGrpSpPr/>
          <p:nvPr/>
        </p:nvGrpSpPr>
        <p:grpSpPr bwMode="auto">
          <a:xfrm>
            <a:off x="3887788" y="3375025"/>
            <a:ext cx="4662487" cy="107950"/>
            <a:chOff x="3649980" y="3375660"/>
            <a:chExt cx="4663440" cy="108000"/>
          </a:xfrm>
        </p:grpSpPr>
        <p:cxnSp>
          <p:nvCxnSpPr>
            <p:cNvPr id="10" name="直接连接符 9"/>
            <p:cNvCxnSpPr/>
            <p:nvPr/>
          </p:nvCxnSpPr>
          <p:spPr>
            <a:xfrm>
              <a:off x="3734134" y="3429660"/>
              <a:ext cx="449513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649980" y="3375660"/>
              <a:ext cx="107972"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p>
          </p:txBody>
        </p:sp>
        <p:sp>
          <p:nvSpPr>
            <p:cNvPr id="14" name="椭圆 13"/>
            <p:cNvSpPr/>
            <p:nvPr/>
          </p:nvSpPr>
          <p:spPr>
            <a:xfrm>
              <a:off x="8205448" y="3375660"/>
              <a:ext cx="107972"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p>
          </p:txBody>
        </p:sp>
      </p:grpSp>
      <p:sp useBgFill="1">
        <p:nvSpPr>
          <p:cNvPr id="16" name="文本框 15"/>
          <p:cNvSpPr txBox="1">
            <a:spLocks noChangeArrowheads="1"/>
          </p:cNvSpPr>
          <p:nvPr/>
        </p:nvSpPr>
        <p:spPr bwMode="auto">
          <a:xfrm>
            <a:off x="487363" y="3105150"/>
            <a:ext cx="3230562" cy="647700"/>
          </a:xfrm>
          <a:prstGeom prst="rect">
            <a:avLst/>
          </a:prstGeom>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en-US" altLang="zh-CN" sz="3600" b="1" noProof="1">
                <a:solidFill>
                  <a:schemeClr val="accent1">
                    <a:lumMod val="75000"/>
                  </a:schemeClr>
                </a:solidFill>
                <a:latin typeface="Times New Roman" panose="02020603050405020304" pitchFamily="18" charset="0"/>
                <a:cs typeface="Times New Roman" panose="02020603050405020304" pitchFamily="18" charset="0"/>
              </a:rPr>
              <a:t>PART FOUR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2" presetClass="entr" presetSubtype="4"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p:tgtEl>
                                          <p:spTgt spid="7"/>
                                        </p:tgtEl>
                                        <p:attrNameLst>
                                          <p:attrName>ppt_y</p:attrName>
                                        </p:attrNameLst>
                                      </p:cBhvr>
                                      <p:tavLst>
                                        <p:tav tm="0">
                                          <p:val>
                                            <p:strVal val="#ppt_y+#ppt_h*1.125000"/>
                                          </p:val>
                                        </p:tav>
                                        <p:tav tm="100000">
                                          <p:val>
                                            <p:strVal val="#ppt_y"/>
                                          </p:val>
                                        </p:tav>
                                      </p:tavLst>
                                    </p:anim>
                                    <p:animEffect transition="in" filter="wipe(up)">
                                      <p:cBhvr>
                                        <p:cTn id="13" dur="500"/>
                                        <p:tgtEl>
                                          <p:spTgt spid="7"/>
                                        </p:tgtEl>
                                      </p:cBhvr>
                                    </p:animEffect>
                                  </p:childTnLst>
                                </p:cTn>
                              </p:par>
                              <p:par>
                                <p:cTn id="14" presetID="22" presetClass="entr" presetSubtype="8"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16" presetClass="entr" presetSubtype="37" fill="hold" grpId="0"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barn(outVertical)">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p:bldP spid="16"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0" y="320386"/>
            <a:ext cx="1193799" cy="530225"/>
            <a:chOff x="-1" y="284389"/>
            <a:chExt cx="2219049" cy="529772"/>
          </a:xfrm>
        </p:grpSpPr>
        <p:sp>
          <p:nvSpPr>
            <p:cNvPr id="9" name="矩形 8"/>
            <p:cNvSpPr/>
            <p:nvPr/>
          </p:nvSpPr>
          <p:spPr>
            <a:xfrm>
              <a:off x="-1" y="284389"/>
              <a:ext cx="2025398"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总结</a:t>
              </a:r>
            </a:p>
          </p:txBody>
        </p:sp>
        <p:sp>
          <p:nvSpPr>
            <p:cNvPr id="10" name="矩形 9"/>
            <p:cNvSpPr/>
            <p:nvPr/>
          </p:nvSpPr>
          <p:spPr>
            <a:xfrm>
              <a:off x="2104762" y="284389"/>
              <a:ext cx="114286"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HK">
                  <a:solidFill>
                    <a:schemeClr val="lt1"/>
                  </a:solidFill>
                </a:defRPr>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lt1"/>
                  </a:solidFill>
                  <a:latin typeface="Calibri" panose="020F0502020204030204" pitchFamily="34" charset="0"/>
                  <a:ea typeface="PMingLiU" panose="02020500000000000000" pitchFamily="18" charset="-120"/>
                  <a:cs typeface="+mn-cs"/>
                </a:defRPr>
              </a:lvl9pP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 name="标题2"/>
          <p:cNvSpPr>
            <a:spLocks noChangeArrowheads="1"/>
          </p:cNvSpPr>
          <p:nvPr/>
        </p:nvSpPr>
        <p:spPr bwMode="gray">
          <a:xfrm>
            <a:off x="715634" y="2805660"/>
            <a:ext cx="7364198" cy="430845"/>
          </a:xfrm>
          <a:prstGeom prst="roundRect">
            <a:avLst>
              <a:gd name="adj" fmla="val 11921"/>
            </a:avLst>
          </a:prstGeom>
          <a:solidFill>
            <a:schemeClr val="accent2"/>
          </a:solidFill>
          <a:ln w="3175" cap="flat" cmpd="sng" algn="ctr">
            <a:solidFill>
              <a:srgbClr val="D7D7D7"/>
            </a:solidFill>
            <a:prstDash val="solid"/>
          </a:ln>
          <a:effectLst>
            <a:innerShdw blurRad="63500" dist="50800" dir="2700000">
              <a:prstClr val="black">
                <a:alpha val="50000"/>
              </a:prstClr>
            </a:innerShdw>
          </a:effectLst>
        </p:spPr>
        <p:txBody>
          <a:bodyPr lIns="93296" tIns="46648" rIns="93296" bIns="4664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ctr">
              <a:lnSpc>
                <a:spcPct val="120000"/>
              </a:lnSpc>
              <a:buFont typeface="Wingdings" pitchFamily="2" charset="2"/>
              <a:buChar char="Ø"/>
            </a:pPr>
            <a:r>
              <a:rPr lang="zh-CN" altLang="en-US" sz="2000" b="1" kern="0" dirty="0">
                <a:solidFill>
                  <a:srgbClr val="F9F9F9"/>
                </a:solidFill>
                <a:latin typeface="微软雅黑" panose="020B0503020204020204" pitchFamily="34" charset="-122"/>
                <a:ea typeface="微软雅黑" panose="020B0503020204020204" pitchFamily="34" charset="-122"/>
                <a:sym typeface="+mn-ea"/>
              </a:rPr>
              <a:t>基于</a:t>
            </a:r>
            <a:r>
              <a:rPr lang="en" altLang="zh-CN" sz="2000" b="1" kern="0" dirty="0">
                <a:solidFill>
                  <a:srgbClr val="F9F9F9"/>
                </a:solidFill>
                <a:latin typeface="微软雅黑" panose="020B0503020204020204" pitchFamily="34" charset="-122"/>
                <a:ea typeface="微软雅黑" panose="020B0503020204020204" pitchFamily="34" charset="-122"/>
                <a:sym typeface="+mn-ea"/>
              </a:rPr>
              <a:t>NOMA</a:t>
            </a:r>
            <a:r>
              <a:rPr lang="zh-CN" altLang="en-US" sz="2000" b="1" kern="0" dirty="0">
                <a:solidFill>
                  <a:srgbClr val="F9F9F9"/>
                </a:solidFill>
                <a:latin typeface="微软雅黑" panose="020B0503020204020204" pitchFamily="34" charset="-122"/>
                <a:ea typeface="微软雅黑" panose="020B0503020204020204" pitchFamily="34" charset="-122"/>
                <a:sym typeface="+mn-ea"/>
              </a:rPr>
              <a:t>的边缘协同计算动态任务调度策略研究</a:t>
            </a:r>
          </a:p>
        </p:txBody>
      </p:sp>
      <p:sp>
        <p:nvSpPr>
          <p:cNvPr id="7" name="标题3"/>
          <p:cNvSpPr>
            <a:spLocks noChangeArrowheads="1"/>
          </p:cNvSpPr>
          <p:nvPr/>
        </p:nvSpPr>
        <p:spPr bwMode="gray">
          <a:xfrm>
            <a:off x="715634" y="4540159"/>
            <a:ext cx="7364198" cy="430845"/>
          </a:xfrm>
          <a:prstGeom prst="roundRect">
            <a:avLst>
              <a:gd name="adj" fmla="val 11921"/>
            </a:avLst>
          </a:prstGeom>
          <a:solidFill>
            <a:schemeClr val="accent2"/>
          </a:solidFill>
          <a:ln w="3175" cap="flat" cmpd="sng" algn="ctr">
            <a:solidFill>
              <a:srgbClr val="D7D7D7"/>
            </a:solidFill>
            <a:prstDash val="solid"/>
          </a:ln>
          <a:effectLst>
            <a:innerShdw blurRad="63500" dist="50800" dir="2700000">
              <a:prstClr val="black">
                <a:alpha val="50000"/>
              </a:prstClr>
            </a:innerShdw>
          </a:effectLst>
        </p:spPr>
        <p:txBody>
          <a:bodyPr lIns="93296" tIns="46648" rIns="93296" bIns="4664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ctr">
              <a:lnSpc>
                <a:spcPct val="120000"/>
              </a:lnSpc>
              <a:buFont typeface="Wingdings" pitchFamily="2" charset="2"/>
              <a:buChar char="Ø"/>
            </a:pPr>
            <a:r>
              <a:rPr lang="zh-CN" altLang="en-US" sz="2000" b="1" kern="0" dirty="0">
                <a:solidFill>
                  <a:srgbClr val="F9F9F9"/>
                </a:solidFill>
                <a:latin typeface="微软雅黑" panose="020B0503020204020204" pitchFamily="34" charset="-122"/>
                <a:ea typeface="微软雅黑" panose="020B0503020204020204" pitchFamily="34" charset="-122"/>
                <a:sym typeface="+mn-ea"/>
              </a:rPr>
              <a:t>无人机辅助的边缘协同计算智能任务调度策略研究</a:t>
            </a:r>
            <a:endParaRPr lang="en-US" altLang="zh-CN" sz="2000" b="1" kern="0" dirty="0">
              <a:solidFill>
                <a:srgbClr val="F9F9F9"/>
              </a:solidFill>
              <a:latin typeface="微软雅黑" panose="020B0503020204020204" pitchFamily="34" charset="-122"/>
              <a:ea typeface="微软雅黑" panose="020B0503020204020204" pitchFamily="34" charset="-122"/>
            </a:endParaRPr>
          </a:p>
        </p:txBody>
      </p:sp>
      <p:sp>
        <p:nvSpPr>
          <p:cNvPr id="8" name="标题1"/>
          <p:cNvSpPr>
            <a:spLocks noChangeArrowheads="1"/>
          </p:cNvSpPr>
          <p:nvPr/>
        </p:nvSpPr>
        <p:spPr bwMode="gray">
          <a:xfrm>
            <a:off x="715633" y="1023532"/>
            <a:ext cx="7364199" cy="441156"/>
          </a:xfrm>
          <a:prstGeom prst="roundRect">
            <a:avLst>
              <a:gd name="adj" fmla="val 11921"/>
            </a:avLst>
          </a:prstGeom>
          <a:solidFill>
            <a:schemeClr val="accent2"/>
          </a:solidFill>
          <a:ln w="3175" cap="flat" cmpd="sng" algn="ctr">
            <a:solidFill>
              <a:srgbClr val="D7D7D7"/>
            </a:solidFill>
            <a:prstDash val="solid"/>
          </a:ln>
          <a:effectLst>
            <a:innerShdw blurRad="63500" dist="50800" dir="2700000">
              <a:prstClr val="black">
                <a:alpha val="50000"/>
              </a:prstClr>
            </a:innerShdw>
          </a:effectLst>
        </p:spPr>
        <p:txBody>
          <a:bodyPr lIns="93296" tIns="46648" rIns="93296" bIns="4664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ctr">
              <a:lnSpc>
                <a:spcPct val="120000"/>
              </a:lnSpc>
              <a:buFont typeface="Wingdings" pitchFamily="2" charset="2"/>
              <a:buChar char="Ø"/>
            </a:pPr>
            <a:r>
              <a:rPr lang="zh-CN" altLang="en-US" sz="2000" b="1" kern="0" dirty="0">
                <a:solidFill>
                  <a:srgbClr val="F9F9F9"/>
                </a:solidFill>
                <a:latin typeface="微软雅黑" panose="020B0503020204020204" pitchFamily="34" charset="-122"/>
                <a:ea typeface="微软雅黑" panose="020B0503020204020204" pitchFamily="34" charset="-122"/>
              </a:rPr>
              <a:t>面向边缘协同计算的任务卸载与资源定价策略研究</a:t>
            </a:r>
          </a:p>
        </p:txBody>
      </p:sp>
      <p:graphicFrame>
        <p:nvGraphicFramePr>
          <p:cNvPr id="38" name="图示 37">
            <a:extLst>
              <a:ext uri="{FF2B5EF4-FFF2-40B4-BE49-F238E27FC236}">
                <a16:creationId xmlns:a16="http://schemas.microsoft.com/office/drawing/2014/main" id="{F66AB984-8F16-86CF-2B3B-0DADA8EB1641}"/>
              </a:ext>
            </a:extLst>
          </p:cNvPr>
          <p:cNvGraphicFramePr/>
          <p:nvPr>
            <p:extLst>
              <p:ext uri="{D42A27DB-BD31-4B8C-83A1-F6EECF244321}">
                <p14:modId xmlns:p14="http://schemas.microsoft.com/office/powerpoint/2010/main" val="77519323"/>
              </p:ext>
            </p:extLst>
          </p:nvPr>
        </p:nvGraphicFramePr>
        <p:xfrm>
          <a:off x="785124" y="1486452"/>
          <a:ext cx="7612254" cy="1189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9" name="图示 38">
            <a:extLst>
              <a:ext uri="{FF2B5EF4-FFF2-40B4-BE49-F238E27FC236}">
                <a16:creationId xmlns:a16="http://schemas.microsoft.com/office/drawing/2014/main" id="{9BF19F0E-A6DA-0574-EF86-A0C824EE4F8A}"/>
              </a:ext>
            </a:extLst>
          </p:cNvPr>
          <p:cNvGraphicFramePr/>
          <p:nvPr>
            <p:extLst>
              <p:ext uri="{D42A27DB-BD31-4B8C-83A1-F6EECF244321}">
                <p14:modId xmlns:p14="http://schemas.microsoft.com/office/powerpoint/2010/main" val="2865943807"/>
              </p:ext>
            </p:extLst>
          </p:nvPr>
        </p:nvGraphicFramePr>
        <p:xfrm>
          <a:off x="775499" y="3258966"/>
          <a:ext cx="7612254" cy="118980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0" name="图示 39">
            <a:extLst>
              <a:ext uri="{FF2B5EF4-FFF2-40B4-BE49-F238E27FC236}">
                <a16:creationId xmlns:a16="http://schemas.microsoft.com/office/drawing/2014/main" id="{E75A1A55-0AE6-151B-636D-FFC99A2AC16E}"/>
              </a:ext>
            </a:extLst>
          </p:cNvPr>
          <p:cNvGraphicFramePr/>
          <p:nvPr>
            <p:extLst>
              <p:ext uri="{D42A27DB-BD31-4B8C-83A1-F6EECF244321}">
                <p14:modId xmlns:p14="http://schemas.microsoft.com/office/powerpoint/2010/main" val="3914811149"/>
              </p:ext>
            </p:extLst>
          </p:nvPr>
        </p:nvGraphicFramePr>
        <p:xfrm>
          <a:off x="765873" y="4992481"/>
          <a:ext cx="7612254" cy="118980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left)">
                                      <p:cBhvr>
                                        <p:cTn id="10" dur="500"/>
                                        <p:tgtEl>
                                          <p:spTgt spid="38"/>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wipe(left)">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Graphic spid="38" grpId="0">
        <p:bldAsOne/>
      </p:bldGraphic>
      <p:bldGraphic spid="39" grpId="0">
        <p:bldAsOne/>
      </p:bldGraphic>
      <p:bldGraphic spid="40"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2"/>
          <p:cNvGrpSpPr/>
          <p:nvPr/>
        </p:nvGrpSpPr>
        <p:grpSpPr bwMode="auto">
          <a:xfrm>
            <a:off x="1" y="284163"/>
            <a:ext cx="1701800" cy="530225"/>
            <a:chOff x="-1" y="284389"/>
            <a:chExt cx="2219049" cy="529772"/>
          </a:xfrm>
        </p:grpSpPr>
        <p:sp>
          <p:nvSpPr>
            <p:cNvPr id="17" name="矩形 16"/>
            <p:cNvSpPr/>
            <p:nvPr/>
          </p:nvSpPr>
          <p:spPr>
            <a:xfrm>
              <a:off x="-1" y="284389"/>
              <a:ext cx="2025398"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研究成果</a:t>
              </a:r>
            </a:p>
          </p:txBody>
        </p:sp>
        <p:sp>
          <p:nvSpPr>
            <p:cNvPr id="18" name="矩形 17"/>
            <p:cNvSpPr/>
            <p:nvPr/>
          </p:nvSpPr>
          <p:spPr>
            <a:xfrm>
              <a:off x="2104762" y="284389"/>
              <a:ext cx="114286"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 name="矩形 5"/>
          <p:cNvSpPr/>
          <p:nvPr/>
        </p:nvSpPr>
        <p:spPr>
          <a:xfrm>
            <a:off x="256077" y="1302383"/>
            <a:ext cx="8440662" cy="4253233"/>
          </a:xfrm>
          <a:prstGeom prst="rect">
            <a:avLst/>
          </a:prstGeom>
        </p:spPr>
        <p:txBody>
          <a:bodyPr wrap="square">
            <a:noAutofit/>
          </a:bodyPr>
          <a:lstStyle/>
          <a:p>
            <a:pPr marL="342900" indent="-342900" algn="just">
              <a:spcAft>
                <a:spcPts val="600"/>
              </a:spcAft>
              <a:buFont typeface="+mj-lt"/>
              <a:buAutoNum type="arabicPeriod"/>
            </a:pPr>
            <a:r>
              <a:rPr lang="en" altLang="zh-CN" dirty="0">
                <a:latin typeface="Times New Roman" panose="02020603050405020304" pitchFamily="18" charset="0"/>
                <a:ea typeface="微软雅黑" panose="020B0503020204020204" pitchFamily="34" charset="-122"/>
                <a:cs typeface="Times New Roman" panose="02020603050405020304" pitchFamily="18" charset="0"/>
              </a:rPr>
              <a:t>Chen Ying, </a:t>
            </a:r>
            <a:r>
              <a:rPr lang="en" altLang="zh-CN" b="1" dirty="0">
                <a:latin typeface="Times New Roman" panose="02020603050405020304" pitchFamily="18" charset="0"/>
                <a:ea typeface="微软雅黑" panose="020B0503020204020204" pitchFamily="34" charset="-122"/>
                <a:cs typeface="Times New Roman" panose="02020603050405020304" pitchFamily="18" charset="0"/>
              </a:rPr>
              <a:t>Xu </a:t>
            </a:r>
            <a:r>
              <a:rPr lang="en" altLang="zh-CN" b="1" dirty="0" err="1">
                <a:latin typeface="Times New Roman" panose="02020603050405020304" pitchFamily="18" charset="0"/>
                <a:ea typeface="微软雅黑" panose="020B0503020204020204" pitchFamily="34" charset="-122"/>
                <a:cs typeface="Times New Roman" panose="02020603050405020304" pitchFamily="18" charset="0"/>
              </a:rPr>
              <a:t>Jiajie</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 Wu Yuan, Gao Jie, and Zhao Lian, “Dynamic Task Offloading and Resource Allocation for NOMA-aided Mobile Edge Computing: An Energy Efficient Design,” in IEEE Transactions on Services Computing.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已录用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导师一作</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学生二作</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CCF-A</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类期刊</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JCR</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一区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lgn="just">
              <a:spcAft>
                <a:spcPts val="600"/>
              </a:spcAft>
              <a:buFont typeface="+mj-lt"/>
              <a:buAutoNum type="arabicPeriod"/>
            </a:pPr>
            <a:r>
              <a:rPr lang="en" altLang="zh-CN" b="1" dirty="0">
                <a:latin typeface="Times New Roman" panose="02020603050405020304" pitchFamily="18" charset="0"/>
                <a:ea typeface="微软雅黑" panose="020B0503020204020204" pitchFamily="34" charset="-122"/>
                <a:cs typeface="Times New Roman" panose="02020603050405020304" pitchFamily="18" charset="0"/>
              </a:rPr>
              <a:t>Xu Jiajie</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 Li Kaixin, Chen Ying, and Huang Jiwei, “Optimal Task Scheduling and Resource Allocation for Self-powered Sensors in Internet of Things: An Energy Efficient Approach,” in IEEE Transactions on Network and Service Management.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已录用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 CCF-</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类期刊</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中科院二区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spcAft>
                <a:spcPts val="600"/>
              </a:spcAft>
              <a:buFont typeface="+mj-lt"/>
              <a:buAutoNum type="arabicPeriod"/>
            </a:pPr>
            <a:r>
              <a:rPr lang="en" altLang="zh-CN" b="1" dirty="0">
                <a:latin typeface="Times New Roman" panose="02020603050405020304" pitchFamily="18" charset="0"/>
                <a:ea typeface="微软雅黑" panose="020B0503020204020204" pitchFamily="34" charset="-122"/>
                <a:cs typeface="Times New Roman" panose="02020603050405020304" pitchFamily="18" charset="0"/>
                <a:sym typeface="+mn-ea"/>
              </a:rPr>
              <a:t>Xu </a:t>
            </a:r>
            <a:r>
              <a:rPr lang="en" altLang="zh-CN" b="1" dirty="0" err="1">
                <a:latin typeface="Times New Roman" panose="02020603050405020304" pitchFamily="18" charset="0"/>
                <a:ea typeface="微软雅黑" panose="020B0503020204020204" pitchFamily="34" charset="-122"/>
                <a:cs typeface="Times New Roman" panose="02020603050405020304" pitchFamily="18" charset="0"/>
                <a:sym typeface="+mn-ea"/>
              </a:rPr>
              <a:t>Jiajie</a:t>
            </a:r>
            <a:r>
              <a:rPr lang="en"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 Li Dejuan, Gu Wei, and Chen Ying, “UAV-assisted Task Offloading for IoT in Smart Buildings and Environment via Deep Reinforcement Learning,” in Elsevier on Building and Environment. (SCI</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检索</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中科院一区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JCR</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一区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sz="1600" dirty="0">
              <a:latin typeface="微软雅黑" panose="020B0503020204020204" pitchFamily="34" charset="-122"/>
              <a:ea typeface="微软雅黑" panose="020B0503020204020204" pitchFamily="34" charset="-122"/>
            </a:endParaRPr>
          </a:p>
          <a:p>
            <a:pPr algn="just">
              <a:spcAft>
                <a:spcPts val="200"/>
              </a:spcAft>
            </a:pP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24644" y="2620719"/>
            <a:ext cx="431189" cy="338554"/>
          </a:xfrm>
          <a:prstGeom prst="rect">
            <a:avLst/>
          </a:prstGeom>
          <a:noFill/>
        </p:spPr>
        <p:txBody>
          <a:bodyPr wrap="square" rtlCol="0">
            <a:spAutoFit/>
          </a:bodyPr>
          <a:lstStyle/>
          <a:p>
            <a:endParaRPr lang="zh-CN" altLang="en-US" sz="1600"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160587"/>
            <a:ext cx="9144000" cy="2159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 name="文本框 9"/>
          <p:cNvSpPr txBox="1"/>
          <p:nvPr/>
        </p:nvSpPr>
        <p:spPr>
          <a:xfrm>
            <a:off x="1774342" y="2659559"/>
            <a:ext cx="5595315" cy="769441"/>
          </a:xfrm>
          <a:prstGeom prst="rect">
            <a:avLst/>
          </a:prstGeom>
          <a:noFill/>
          <a:ln w="9525">
            <a:noFill/>
          </a:ln>
        </p:spPr>
        <p:txBody>
          <a:bodyPr wrap="square" anchor="t">
            <a:spAutoFit/>
          </a:bodyPr>
          <a:lstStyle/>
          <a:p>
            <a:pPr algn="r"/>
            <a:r>
              <a:rPr lang="zh-CN" altLang="en-US" sz="4400" b="1" dirty="0">
                <a:solidFill>
                  <a:schemeClr val="bg1"/>
                </a:solidFill>
                <a:latin typeface="Arial" panose="020B0604020202020204" pitchFamily="34" charset="0"/>
                <a:ea typeface="微软雅黑" panose="020B0503020204020204" pitchFamily="34" charset="-122"/>
                <a:sym typeface="Arial" panose="020B0604020202020204" pitchFamily="34" charset="0"/>
              </a:rPr>
              <a:t>谢谢大家，恳请指教！</a:t>
            </a:r>
          </a:p>
        </p:txBody>
      </p:sp>
      <p:cxnSp>
        <p:nvCxnSpPr>
          <p:cNvPr id="15" name="直接连接符 14"/>
          <p:cNvCxnSpPr>
            <a:cxnSpLocks/>
          </p:cNvCxnSpPr>
          <p:nvPr/>
        </p:nvCxnSpPr>
        <p:spPr>
          <a:xfrm>
            <a:off x="0" y="3617913"/>
            <a:ext cx="914400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anim calcmode="lin" valueType="num">
                                      <p:cBhvr>
                                        <p:cTn id="11" dur="500" fill="hold"/>
                                        <p:tgtEl>
                                          <p:spTgt spid="10"/>
                                        </p:tgtEl>
                                        <p:attrNameLst>
                                          <p:attrName>ppt_x</p:attrName>
                                        </p:attrNameLst>
                                      </p:cBhvr>
                                      <p:tavLst>
                                        <p:tav tm="0">
                                          <p:val>
                                            <p:strVal val="#ppt_x"/>
                                          </p:val>
                                        </p:tav>
                                        <p:tav tm="100000">
                                          <p:val>
                                            <p:strVal val="#ppt_x"/>
                                          </p:val>
                                        </p:tav>
                                      </p:tavLst>
                                    </p:anim>
                                    <p:anim calcmode="lin" valueType="num">
                                      <p:cBhvr>
                                        <p:cTn id="12"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46"/>
          <p:cNvGrpSpPr/>
          <p:nvPr/>
        </p:nvGrpSpPr>
        <p:grpSpPr>
          <a:xfrm>
            <a:off x="0" y="284163"/>
            <a:ext cx="1692275" cy="530225"/>
            <a:chOff x="0" y="284389"/>
            <a:chExt cx="1692275" cy="529772"/>
          </a:xfrm>
        </p:grpSpPr>
        <p:sp>
          <p:nvSpPr>
            <p:cNvPr id="26" name="矩形 25"/>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研究背景</a:t>
              </a:r>
            </a:p>
          </p:txBody>
        </p:sp>
        <p:sp>
          <p:nvSpPr>
            <p:cNvPr id="27" name="矩形 26"/>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2400" b="1" i="0" u="none" strike="noStrike" kern="1200" cap="none" spc="0" normalizeH="0" baseline="0" noProof="1">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21" name="文本框 5"/>
          <p:cNvSpPr txBox="1">
            <a:spLocks noChangeArrowheads="1"/>
          </p:cNvSpPr>
          <p:nvPr/>
        </p:nvSpPr>
        <p:spPr bwMode="auto">
          <a:xfrm>
            <a:off x="142394" y="6021404"/>
            <a:ext cx="54489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华文楷体" panose="0201060004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华文楷体" panose="0201060004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华文楷体" panose="0201060004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华文楷体" panose="0201060004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华文楷体" panose="020106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华文楷体" panose="020106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华文楷体" panose="020106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华文楷体" panose="020106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华文楷体" panose="02010600040101010101" pitchFamily="2" charset="-122"/>
              </a:defRPr>
            </a:lvl9pPr>
          </a:lstStyle>
          <a:p>
            <a:pPr>
              <a:spcBef>
                <a:spcPct val="0"/>
              </a:spcBef>
              <a:buClrTx/>
              <a:buSzTx/>
              <a:buFontTx/>
              <a:buNone/>
            </a:pPr>
            <a:r>
              <a:rPr lang="zh-CN" altLang="en-US" sz="2000" dirty="0">
                <a:latin typeface="微软雅黑" panose="020B0503020204020204" pitchFamily="34" charset="-122"/>
                <a:ea typeface="微软雅黑" panose="020B0503020204020204" pitchFamily="34" charset="-122"/>
              </a:rPr>
              <a:t>数据来源：爱立信移动市场报告，</a:t>
            </a:r>
            <a:r>
              <a:rPr lang="en-US" altLang="zh-CN" sz="2000" dirty="0">
                <a:latin typeface="微软雅黑" panose="020B0503020204020204" pitchFamily="34" charset="-122"/>
                <a:ea typeface="微软雅黑" panose="020B0503020204020204" pitchFamily="34" charset="-122"/>
              </a:rPr>
              <a:t>2023</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月</a:t>
            </a:r>
            <a:endParaRPr lang="en-US" altLang="zh-CN" sz="2000" dirty="0">
              <a:latin typeface="微软雅黑" panose="020B0503020204020204" pitchFamily="34" charset="-122"/>
              <a:ea typeface="微软雅黑" panose="020B0503020204020204" pitchFamily="34" charset="-122"/>
            </a:endParaRPr>
          </a:p>
        </p:txBody>
      </p:sp>
      <p:sp>
        <p:nvSpPr>
          <p:cNvPr id="18" name="文本框 17"/>
          <p:cNvSpPr txBox="1">
            <a:spLocks noChangeArrowheads="1"/>
          </p:cNvSpPr>
          <p:nvPr/>
        </p:nvSpPr>
        <p:spPr bwMode="auto">
          <a:xfrm>
            <a:off x="1758950" y="319087"/>
            <a:ext cx="55035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r>
              <a:rPr lang="zh-CN" altLang="en-US" sz="2400" b="1" dirty="0">
                <a:latin typeface="Times New Roman" panose="02020603050405020304" pitchFamily="18" charset="0"/>
                <a:ea typeface="微软雅黑" panose="020B0503020204020204" pitchFamily="34" charset="-122"/>
                <a:sym typeface="Arial" panose="020B0604020202020204" pitchFamily="34" charset="0"/>
              </a:rPr>
              <a:t>全球</a:t>
            </a:r>
            <a:r>
              <a:rPr lang="zh-CN" altLang="en-US" sz="2400" b="1" dirty="0">
                <a:latin typeface="Times New Roman" panose="02020603050405020304" pitchFamily="18" charset="0"/>
                <a:ea typeface="微软雅黑" panose="020B0503020204020204" pitchFamily="34" charset="-122"/>
              </a:rPr>
              <a:t>移动签约数与移动网络流量</a:t>
            </a:r>
            <a:r>
              <a:rPr lang="zh-CN" altLang="en-US" sz="2400" b="1" dirty="0">
                <a:latin typeface="Arial" panose="020B0604020202020204" pitchFamily="34" charset="0"/>
                <a:ea typeface="微软雅黑" panose="020B0503020204020204" pitchFamily="34" charset="-122"/>
                <a:sym typeface="Arial" panose="020B0604020202020204" pitchFamily="34" charset="0"/>
              </a:rPr>
              <a:t>预测</a:t>
            </a:r>
            <a:endParaRPr lang="en-US" altLang="zh-CN" sz="2400" b="1" dirty="0">
              <a:latin typeface="Arial" panose="020B0604020202020204" pitchFamily="34" charset="0"/>
              <a:ea typeface="微软雅黑" panose="020B0503020204020204" pitchFamily="34" charset="-122"/>
              <a:sym typeface="Arial" panose="020B0604020202020204" pitchFamily="34" charset="0"/>
            </a:endParaRPr>
          </a:p>
        </p:txBody>
      </p:sp>
      <p:grpSp>
        <p:nvGrpSpPr>
          <p:cNvPr id="32" name="组合 31">
            <a:extLst>
              <a:ext uri="{FF2B5EF4-FFF2-40B4-BE49-F238E27FC236}">
                <a16:creationId xmlns:a16="http://schemas.microsoft.com/office/drawing/2014/main" id="{2D0589F6-08DE-F580-A7F1-6703221F11D9}"/>
              </a:ext>
            </a:extLst>
          </p:cNvPr>
          <p:cNvGrpSpPr/>
          <p:nvPr/>
        </p:nvGrpSpPr>
        <p:grpSpPr>
          <a:xfrm>
            <a:off x="224344" y="1317563"/>
            <a:ext cx="4233657" cy="4443900"/>
            <a:chOff x="114300" y="1444753"/>
            <a:chExt cx="4826429" cy="4306823"/>
          </a:xfrm>
        </p:grpSpPr>
        <p:grpSp>
          <p:nvGrpSpPr>
            <p:cNvPr id="33" name="组合 32">
              <a:extLst>
                <a:ext uri="{FF2B5EF4-FFF2-40B4-BE49-F238E27FC236}">
                  <a16:creationId xmlns:a16="http://schemas.microsoft.com/office/drawing/2014/main" id="{5EB4CE0A-BE69-B8EE-E02F-81BFD4AF6AB1}"/>
                </a:ext>
              </a:extLst>
            </p:cNvPr>
            <p:cNvGrpSpPr/>
            <p:nvPr/>
          </p:nvGrpSpPr>
          <p:grpSpPr>
            <a:xfrm>
              <a:off x="114300" y="1444753"/>
              <a:ext cx="4826429" cy="4306823"/>
              <a:chOff x="171451" y="1957091"/>
              <a:chExt cx="4627174" cy="3520165"/>
            </a:xfrm>
          </p:grpSpPr>
          <p:grpSp>
            <p:nvGrpSpPr>
              <p:cNvPr id="35" name="组合 34">
                <a:extLst>
                  <a:ext uri="{FF2B5EF4-FFF2-40B4-BE49-F238E27FC236}">
                    <a16:creationId xmlns:a16="http://schemas.microsoft.com/office/drawing/2014/main" id="{9F2F0695-8BB5-7120-E24A-72E1705CB670}"/>
                  </a:ext>
                </a:extLst>
              </p:cNvPr>
              <p:cNvGrpSpPr/>
              <p:nvPr/>
            </p:nvGrpSpPr>
            <p:grpSpPr>
              <a:xfrm>
                <a:off x="171451" y="1957091"/>
                <a:ext cx="4627174" cy="3520165"/>
                <a:chOff x="171451" y="1957091"/>
                <a:chExt cx="5429250" cy="3872210"/>
              </a:xfrm>
            </p:grpSpPr>
            <p:sp>
              <p:nvSpPr>
                <p:cNvPr id="39" name="矩形: 圆角 76">
                  <a:extLst>
                    <a:ext uri="{FF2B5EF4-FFF2-40B4-BE49-F238E27FC236}">
                      <a16:creationId xmlns:a16="http://schemas.microsoft.com/office/drawing/2014/main" id="{4CC5F7E6-161F-3FA3-D0A0-19805172D7C5}"/>
                    </a:ext>
                  </a:extLst>
                </p:cNvPr>
                <p:cNvSpPr/>
                <p:nvPr/>
              </p:nvSpPr>
              <p:spPr>
                <a:xfrm>
                  <a:off x="171451" y="1957091"/>
                  <a:ext cx="5429250" cy="3872210"/>
                </a:xfrm>
                <a:prstGeom prst="roundRect">
                  <a:avLst>
                    <a:gd name="adj" fmla="val 3652"/>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100000" t="100000"/>
                  </a:path>
                  <a:tileRect r="-100000" b="-10000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圆顶角 77">
                  <a:extLst>
                    <a:ext uri="{FF2B5EF4-FFF2-40B4-BE49-F238E27FC236}">
                      <a16:creationId xmlns:a16="http://schemas.microsoft.com/office/drawing/2014/main" id="{1CE1CCA1-3531-5C66-7E3A-32AD960B3B72}"/>
                    </a:ext>
                  </a:extLst>
                </p:cNvPr>
                <p:cNvSpPr/>
                <p:nvPr/>
              </p:nvSpPr>
              <p:spPr>
                <a:xfrm rot="10800000">
                  <a:off x="204076" y="2362200"/>
                  <a:ext cx="5364000" cy="3441701"/>
                </a:xfrm>
                <a:prstGeom prst="round2SameRect">
                  <a:avLst>
                    <a:gd name="adj1" fmla="val 3358"/>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椭圆 35">
                <a:extLst>
                  <a:ext uri="{FF2B5EF4-FFF2-40B4-BE49-F238E27FC236}">
                    <a16:creationId xmlns:a16="http://schemas.microsoft.com/office/drawing/2014/main" id="{E9508B21-4511-F0FF-0055-85BBC8FFA8FB}"/>
                  </a:ext>
                </a:extLst>
              </p:cNvPr>
              <p:cNvSpPr/>
              <p:nvPr/>
            </p:nvSpPr>
            <p:spPr>
              <a:xfrm>
                <a:off x="3849624" y="2075688"/>
                <a:ext cx="144000" cy="117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E9EC00CB-C9FC-C5A8-ADBA-DB8E272298AD}"/>
                  </a:ext>
                </a:extLst>
              </p:cNvPr>
              <p:cNvSpPr/>
              <p:nvPr/>
            </p:nvSpPr>
            <p:spPr>
              <a:xfrm>
                <a:off x="4146024" y="2075688"/>
                <a:ext cx="144000" cy="117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0E25AB2-F57E-1579-9B1D-118ED1A9E5D8}"/>
                  </a:ext>
                </a:extLst>
              </p:cNvPr>
              <p:cNvSpPr/>
              <p:nvPr/>
            </p:nvSpPr>
            <p:spPr>
              <a:xfrm>
                <a:off x="4442424" y="2075688"/>
                <a:ext cx="144000" cy="117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a:extLst>
                <a:ext uri="{FF2B5EF4-FFF2-40B4-BE49-F238E27FC236}">
                  <a16:creationId xmlns:a16="http://schemas.microsoft.com/office/drawing/2014/main" id="{C2DA82E7-F86D-B33E-BE0E-B12120C6A942}"/>
                </a:ext>
              </a:extLst>
            </p:cNvPr>
            <p:cNvSpPr/>
            <p:nvPr/>
          </p:nvSpPr>
          <p:spPr>
            <a:xfrm>
              <a:off x="125577" y="1893544"/>
              <a:ext cx="1190035" cy="298283"/>
            </a:xfrm>
            <a:prstGeom prst="rect">
              <a:avLst/>
            </a:prstGeom>
          </p:spPr>
          <p:txBody>
            <a:bodyPr wrap="none">
              <a:spAutoFit/>
            </a:bodyPr>
            <a:lstStyle/>
            <a:p>
              <a:pPr algn="ctr"/>
              <a:r>
                <a:rPr lang="it-IT" altLang="zh-CN" sz="1400" b="1" dirty="0">
                  <a:latin typeface="微软雅黑" panose="020B0503020204020204" pitchFamily="34" charset="-122"/>
                  <a:ea typeface="微软雅黑" panose="020B0503020204020204" pitchFamily="34" charset="-122"/>
                  <a:cs typeface="Arial" panose="020B0604020202020204" pitchFamily="34" charset="0"/>
                </a:rPr>
                <a:t>(</a:t>
              </a:r>
              <a:r>
                <a:rPr lang="zh-CN" altLang="it-IT" sz="1400" b="1" dirty="0">
                  <a:latin typeface="微软雅黑" panose="020B0503020204020204" pitchFamily="34" charset="-122"/>
                  <a:ea typeface="微软雅黑" panose="020B0503020204020204" pitchFamily="34" charset="-122"/>
                  <a:cs typeface="Arial" panose="020B0604020202020204" pitchFamily="34" charset="0"/>
                </a:rPr>
                <a:t>单位</a:t>
              </a:r>
              <a:r>
                <a:rPr lang="zh-CN" altLang="en-US" sz="1400" b="1" dirty="0">
                  <a:latin typeface="微软雅黑" panose="020B0503020204020204" pitchFamily="34" charset="-122"/>
                  <a:ea typeface="微软雅黑" panose="020B0503020204020204" pitchFamily="34" charset="-122"/>
                  <a:cs typeface="Arial" panose="020B0604020202020204" pitchFamily="34" charset="0"/>
                </a:rPr>
                <a:t>：亿</a:t>
              </a:r>
              <a:r>
                <a:rPr lang="it-IT" altLang="zh-CN" sz="1400" b="1" dirty="0">
                  <a:latin typeface="微软雅黑" panose="020B0503020204020204" pitchFamily="34" charset="-122"/>
                  <a:ea typeface="微软雅黑" panose="020B0503020204020204" pitchFamily="34" charset="-122"/>
                  <a:cs typeface="Arial" panose="020B0604020202020204" pitchFamily="34" charset="0"/>
                </a:rPr>
                <a:t>)</a:t>
              </a:r>
            </a:p>
          </p:txBody>
        </p:sp>
      </p:grpSp>
      <p:grpSp>
        <p:nvGrpSpPr>
          <p:cNvPr id="42" name="组合 41">
            <a:extLst>
              <a:ext uri="{FF2B5EF4-FFF2-40B4-BE49-F238E27FC236}">
                <a16:creationId xmlns:a16="http://schemas.microsoft.com/office/drawing/2014/main" id="{B32A7C5D-7A98-499E-BD4F-445EF841164A}"/>
              </a:ext>
            </a:extLst>
          </p:cNvPr>
          <p:cNvGrpSpPr>
            <a:grpSpLocks noChangeAspect="1"/>
          </p:cNvGrpSpPr>
          <p:nvPr/>
        </p:nvGrpSpPr>
        <p:grpSpPr>
          <a:xfrm>
            <a:off x="279230" y="2184945"/>
            <a:ext cx="4103487" cy="3476410"/>
            <a:chOff x="1855652" y="1857257"/>
            <a:chExt cx="4694315" cy="4059171"/>
          </a:xfrm>
        </p:grpSpPr>
        <p:grpSp>
          <p:nvGrpSpPr>
            <p:cNvPr id="12" name="组合 11">
              <a:extLst>
                <a:ext uri="{FF2B5EF4-FFF2-40B4-BE49-F238E27FC236}">
                  <a16:creationId xmlns:a16="http://schemas.microsoft.com/office/drawing/2014/main" id="{A2D58A3D-2CF0-1D98-4C6C-544CB7719AC4}"/>
                </a:ext>
              </a:extLst>
            </p:cNvPr>
            <p:cNvGrpSpPr>
              <a:grpSpLocks noChangeAspect="1"/>
            </p:cNvGrpSpPr>
            <p:nvPr/>
          </p:nvGrpSpPr>
          <p:grpSpPr>
            <a:xfrm>
              <a:off x="1855652" y="1857257"/>
              <a:ext cx="4694315" cy="4059171"/>
              <a:chOff x="1104747" y="76255"/>
              <a:chExt cx="8180878" cy="7074156"/>
            </a:xfrm>
          </p:grpSpPr>
          <p:pic>
            <p:nvPicPr>
              <p:cNvPr id="8" name="图片 7">
                <a:extLst>
                  <a:ext uri="{FF2B5EF4-FFF2-40B4-BE49-F238E27FC236}">
                    <a16:creationId xmlns:a16="http://schemas.microsoft.com/office/drawing/2014/main" id="{7BA23A4C-63E8-BC1E-FE90-0F12A48A5C4D}"/>
                  </a:ext>
                </a:extLst>
              </p:cNvPr>
              <p:cNvPicPr>
                <a:picLocks noChangeAspect="1"/>
              </p:cNvPicPr>
              <p:nvPr/>
            </p:nvPicPr>
            <p:blipFill>
              <a:blip r:embed="rId3"/>
              <a:stretch>
                <a:fillRect/>
              </a:stretch>
            </p:blipFill>
            <p:spPr>
              <a:xfrm>
                <a:off x="1104747" y="91625"/>
                <a:ext cx="932395" cy="6843600"/>
              </a:xfrm>
              <a:prstGeom prst="rect">
                <a:avLst/>
              </a:prstGeom>
            </p:spPr>
          </p:pic>
          <p:pic>
            <p:nvPicPr>
              <p:cNvPr id="10" name="图片 9">
                <a:extLst>
                  <a:ext uri="{FF2B5EF4-FFF2-40B4-BE49-F238E27FC236}">
                    <a16:creationId xmlns:a16="http://schemas.microsoft.com/office/drawing/2014/main" id="{3FC2330A-BFC2-A5C9-CB4B-05BAA237F080}"/>
                  </a:ext>
                </a:extLst>
              </p:cNvPr>
              <p:cNvPicPr>
                <a:picLocks noChangeAspect="1"/>
              </p:cNvPicPr>
              <p:nvPr/>
            </p:nvPicPr>
            <p:blipFill rotWithShape="1">
              <a:blip r:embed="rId4"/>
              <a:srcRect r="23652"/>
              <a:stretch/>
            </p:blipFill>
            <p:spPr>
              <a:xfrm>
                <a:off x="1999154" y="76255"/>
                <a:ext cx="7286471" cy="7074156"/>
              </a:xfrm>
              <a:prstGeom prst="rect">
                <a:avLst/>
              </a:prstGeom>
            </p:spPr>
          </p:pic>
          <p:sp>
            <p:nvSpPr>
              <p:cNvPr id="11" name="矩形 10">
                <a:extLst>
                  <a:ext uri="{FF2B5EF4-FFF2-40B4-BE49-F238E27FC236}">
                    <a16:creationId xmlns:a16="http://schemas.microsoft.com/office/drawing/2014/main" id="{DBE07C14-FD9F-D792-06DB-FEE186DDC079}"/>
                  </a:ext>
                </a:extLst>
              </p:cNvPr>
              <p:cNvSpPr/>
              <p:nvPr/>
            </p:nvSpPr>
            <p:spPr>
              <a:xfrm>
                <a:off x="1104747" y="6680499"/>
                <a:ext cx="894403" cy="46991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grpSp>
        <p:sp>
          <p:nvSpPr>
            <p:cNvPr id="41" name="矩形 40">
              <a:extLst>
                <a:ext uri="{FF2B5EF4-FFF2-40B4-BE49-F238E27FC236}">
                  <a16:creationId xmlns:a16="http://schemas.microsoft.com/office/drawing/2014/main" id="{D3290C1B-0E0F-A9A5-CC5B-DE22A86897FB}"/>
                </a:ext>
              </a:extLst>
            </p:cNvPr>
            <p:cNvSpPr/>
            <p:nvPr/>
          </p:nvSpPr>
          <p:spPr>
            <a:xfrm>
              <a:off x="5374189" y="1866075"/>
              <a:ext cx="1175777" cy="1813039"/>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grpSp>
      <p:grpSp>
        <p:nvGrpSpPr>
          <p:cNvPr id="58" name="组合 57">
            <a:extLst>
              <a:ext uri="{FF2B5EF4-FFF2-40B4-BE49-F238E27FC236}">
                <a16:creationId xmlns:a16="http://schemas.microsoft.com/office/drawing/2014/main" id="{644B502B-9D70-0897-2219-6CFA280FDECE}"/>
              </a:ext>
            </a:extLst>
          </p:cNvPr>
          <p:cNvGrpSpPr>
            <a:grpSpLocks noChangeAspect="1"/>
          </p:cNvGrpSpPr>
          <p:nvPr/>
        </p:nvGrpSpPr>
        <p:grpSpPr>
          <a:xfrm>
            <a:off x="4572000" y="1319119"/>
            <a:ext cx="4323948" cy="4443900"/>
            <a:chOff x="4771592" y="919873"/>
            <a:chExt cx="4826429" cy="4962640"/>
          </a:xfrm>
        </p:grpSpPr>
        <p:grpSp>
          <p:nvGrpSpPr>
            <p:cNvPr id="43" name="组合 42">
              <a:extLst>
                <a:ext uri="{FF2B5EF4-FFF2-40B4-BE49-F238E27FC236}">
                  <a16:creationId xmlns:a16="http://schemas.microsoft.com/office/drawing/2014/main" id="{BAA9CBA5-D282-A4BB-25BD-A1A327FDD6FB}"/>
                </a:ext>
              </a:extLst>
            </p:cNvPr>
            <p:cNvGrpSpPr/>
            <p:nvPr/>
          </p:nvGrpSpPr>
          <p:grpSpPr>
            <a:xfrm>
              <a:off x="4771592" y="919873"/>
              <a:ext cx="4826429" cy="4962640"/>
              <a:chOff x="114300" y="1444753"/>
              <a:chExt cx="4826429" cy="4306823"/>
            </a:xfrm>
          </p:grpSpPr>
          <p:grpSp>
            <p:nvGrpSpPr>
              <p:cNvPr id="44" name="组合 43">
                <a:extLst>
                  <a:ext uri="{FF2B5EF4-FFF2-40B4-BE49-F238E27FC236}">
                    <a16:creationId xmlns:a16="http://schemas.microsoft.com/office/drawing/2014/main" id="{3FE24758-05A0-B488-D130-96E2F6256089}"/>
                  </a:ext>
                </a:extLst>
              </p:cNvPr>
              <p:cNvGrpSpPr/>
              <p:nvPr/>
            </p:nvGrpSpPr>
            <p:grpSpPr>
              <a:xfrm>
                <a:off x="114300" y="1444753"/>
                <a:ext cx="4826429" cy="4306823"/>
                <a:chOff x="171451" y="1957091"/>
                <a:chExt cx="4627174" cy="3520165"/>
              </a:xfrm>
            </p:grpSpPr>
            <p:grpSp>
              <p:nvGrpSpPr>
                <p:cNvPr id="46" name="组合 45">
                  <a:extLst>
                    <a:ext uri="{FF2B5EF4-FFF2-40B4-BE49-F238E27FC236}">
                      <a16:creationId xmlns:a16="http://schemas.microsoft.com/office/drawing/2014/main" id="{543A903D-3CC1-F67F-6EE6-99832967AD63}"/>
                    </a:ext>
                  </a:extLst>
                </p:cNvPr>
                <p:cNvGrpSpPr/>
                <p:nvPr/>
              </p:nvGrpSpPr>
              <p:grpSpPr>
                <a:xfrm>
                  <a:off x="171451" y="1957091"/>
                  <a:ext cx="4627174" cy="3520165"/>
                  <a:chOff x="171452" y="1957091"/>
                  <a:chExt cx="5429250" cy="3872210"/>
                </a:xfrm>
              </p:grpSpPr>
              <p:sp>
                <p:nvSpPr>
                  <p:cNvPr id="50" name="矩形: 圆角 76">
                    <a:extLst>
                      <a:ext uri="{FF2B5EF4-FFF2-40B4-BE49-F238E27FC236}">
                        <a16:creationId xmlns:a16="http://schemas.microsoft.com/office/drawing/2014/main" id="{05D6CE1F-E669-C386-39EA-4429F7BBBD6F}"/>
                      </a:ext>
                    </a:extLst>
                  </p:cNvPr>
                  <p:cNvSpPr/>
                  <p:nvPr/>
                </p:nvSpPr>
                <p:spPr>
                  <a:xfrm>
                    <a:off x="171452" y="1957091"/>
                    <a:ext cx="5429250" cy="3872210"/>
                  </a:xfrm>
                  <a:prstGeom prst="roundRect">
                    <a:avLst>
                      <a:gd name="adj" fmla="val 3652"/>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100000" t="100000"/>
                    </a:path>
                    <a:tileRect r="-100000" b="-100000"/>
                  </a:gra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顶角 77">
                    <a:extLst>
                      <a:ext uri="{FF2B5EF4-FFF2-40B4-BE49-F238E27FC236}">
                        <a16:creationId xmlns:a16="http://schemas.microsoft.com/office/drawing/2014/main" id="{CB43D679-AAA8-48FE-FCAF-B216FB545901}"/>
                      </a:ext>
                    </a:extLst>
                  </p:cNvPr>
                  <p:cNvSpPr/>
                  <p:nvPr/>
                </p:nvSpPr>
                <p:spPr>
                  <a:xfrm rot="10800000">
                    <a:off x="204076" y="2362200"/>
                    <a:ext cx="5364000" cy="3441701"/>
                  </a:xfrm>
                  <a:prstGeom prst="round2SameRect">
                    <a:avLst>
                      <a:gd name="adj1" fmla="val 3358"/>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椭圆 46">
                  <a:extLst>
                    <a:ext uri="{FF2B5EF4-FFF2-40B4-BE49-F238E27FC236}">
                      <a16:creationId xmlns:a16="http://schemas.microsoft.com/office/drawing/2014/main" id="{A9325B31-04C5-5B31-284D-C4A992B25B9C}"/>
                    </a:ext>
                  </a:extLst>
                </p:cNvPr>
                <p:cNvSpPr/>
                <p:nvPr/>
              </p:nvSpPr>
              <p:spPr>
                <a:xfrm>
                  <a:off x="3849624" y="2075688"/>
                  <a:ext cx="144000" cy="117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EC26F691-241F-D9EE-B77D-0CA80EC58EC4}"/>
                    </a:ext>
                  </a:extLst>
                </p:cNvPr>
                <p:cNvSpPr/>
                <p:nvPr/>
              </p:nvSpPr>
              <p:spPr>
                <a:xfrm>
                  <a:off x="4146024" y="2075688"/>
                  <a:ext cx="144000" cy="117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9B11B989-595D-FCE8-9C20-9B4C5F2BD68F}"/>
                    </a:ext>
                  </a:extLst>
                </p:cNvPr>
                <p:cNvSpPr/>
                <p:nvPr/>
              </p:nvSpPr>
              <p:spPr>
                <a:xfrm>
                  <a:off x="4442424" y="2075688"/>
                  <a:ext cx="144000" cy="1176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矩形 44">
                <a:extLst>
                  <a:ext uri="{FF2B5EF4-FFF2-40B4-BE49-F238E27FC236}">
                    <a16:creationId xmlns:a16="http://schemas.microsoft.com/office/drawing/2014/main" id="{56CF3105-5A94-7FA4-6996-CA94BB661952}"/>
                  </a:ext>
                </a:extLst>
              </p:cNvPr>
              <p:cNvSpPr/>
              <p:nvPr/>
            </p:nvSpPr>
            <p:spPr>
              <a:xfrm>
                <a:off x="189674" y="1923547"/>
                <a:ext cx="1572088" cy="298283"/>
              </a:xfrm>
              <a:prstGeom prst="rect">
                <a:avLst/>
              </a:prstGeom>
            </p:spPr>
            <p:txBody>
              <a:bodyPr wrap="none">
                <a:spAutoFit/>
              </a:bodyPr>
              <a:lstStyle/>
              <a:p>
                <a:pPr algn="ctr"/>
                <a:r>
                  <a:rPr lang="it-IT" altLang="zh-CN" sz="1400" b="1" dirty="0">
                    <a:latin typeface="微软雅黑" panose="020B0503020204020204" pitchFamily="34" charset="-122"/>
                    <a:ea typeface="微软雅黑" panose="020B0503020204020204" pitchFamily="34" charset="-122"/>
                    <a:cs typeface="Arial" panose="020B0604020202020204" pitchFamily="34" charset="0"/>
                  </a:rPr>
                  <a:t>(</a:t>
                </a:r>
                <a:r>
                  <a:rPr lang="zh-CN" altLang="it-IT" sz="1400" b="1" dirty="0">
                    <a:latin typeface="微软雅黑" panose="020B0503020204020204" pitchFamily="34" charset="-122"/>
                    <a:ea typeface="微软雅黑" panose="020B0503020204020204" pitchFamily="34" charset="-122"/>
                    <a:cs typeface="Arial" panose="020B0604020202020204" pitchFamily="34" charset="0"/>
                  </a:rPr>
                  <a:t>单位</a:t>
                </a:r>
                <a:r>
                  <a:rPr lang="zh-CN" altLang="en-US" sz="1400" b="1" dirty="0">
                    <a:latin typeface="微软雅黑" panose="020B0503020204020204" pitchFamily="34" charset="-122"/>
                    <a:ea typeface="微软雅黑" panose="020B0503020204020204" pitchFamily="34" charset="-122"/>
                    <a:cs typeface="Arial" panose="020B0604020202020204" pitchFamily="34" charset="0"/>
                  </a:rPr>
                  <a:t>：</a:t>
                </a:r>
                <a:r>
                  <a:rPr lang="it-IT" altLang="zh-CN" sz="1400" b="1" dirty="0">
                    <a:latin typeface="微软雅黑" panose="020B0503020204020204" pitchFamily="34" charset="-122"/>
                    <a:ea typeface="微软雅黑" panose="020B0503020204020204" pitchFamily="34" charset="-122"/>
                    <a:cs typeface="Arial" panose="020B0604020202020204" pitchFamily="34" charset="0"/>
                  </a:rPr>
                  <a:t>EB /</a:t>
                </a:r>
                <a:r>
                  <a:rPr lang="zh-CN" altLang="en-US" sz="1400" b="1" dirty="0">
                    <a:latin typeface="微软雅黑" panose="020B0503020204020204" pitchFamily="34" charset="-122"/>
                    <a:ea typeface="微软雅黑" panose="020B0503020204020204" pitchFamily="34" charset="-122"/>
                    <a:cs typeface="Arial" panose="020B0604020202020204" pitchFamily="34" charset="0"/>
                  </a:rPr>
                  <a:t>月</a:t>
                </a:r>
                <a:r>
                  <a:rPr lang="it-IT" altLang="zh-CN" sz="1400" b="1" dirty="0">
                    <a:latin typeface="微软雅黑" panose="020B0503020204020204" pitchFamily="34" charset="-122"/>
                    <a:ea typeface="微软雅黑" panose="020B0503020204020204" pitchFamily="34" charset="-122"/>
                    <a:cs typeface="Arial" panose="020B0604020202020204" pitchFamily="34" charset="0"/>
                  </a:rPr>
                  <a:t>)</a:t>
                </a:r>
              </a:p>
            </p:txBody>
          </p:sp>
        </p:grpSp>
        <p:pic>
          <p:nvPicPr>
            <p:cNvPr id="52" name="图片 51">
              <a:extLst>
                <a:ext uri="{FF2B5EF4-FFF2-40B4-BE49-F238E27FC236}">
                  <a16:creationId xmlns:a16="http://schemas.microsoft.com/office/drawing/2014/main" id="{E0DE3E10-8190-7891-5905-4097097D00BD}"/>
                </a:ext>
              </a:extLst>
            </p:cNvPr>
            <p:cNvPicPr>
              <a:picLocks noChangeAspect="1"/>
            </p:cNvPicPr>
            <p:nvPr/>
          </p:nvPicPr>
          <p:blipFill>
            <a:blip r:embed="rId5"/>
            <a:stretch>
              <a:fillRect/>
            </a:stretch>
          </p:blipFill>
          <p:spPr>
            <a:xfrm>
              <a:off x="4930361" y="1932975"/>
              <a:ext cx="4568450" cy="3841857"/>
            </a:xfrm>
            <a:prstGeom prst="rect">
              <a:avLst/>
            </a:prstGeom>
          </p:spPr>
        </p:pic>
      </p:grpSp>
      <p:cxnSp>
        <p:nvCxnSpPr>
          <p:cNvPr id="55" name="直接箭头连接符 122">
            <a:extLst>
              <a:ext uri="{FF2B5EF4-FFF2-40B4-BE49-F238E27FC236}">
                <a16:creationId xmlns:a16="http://schemas.microsoft.com/office/drawing/2014/main" id="{B06413C0-92B6-8458-DC12-0D329677EEAC}"/>
              </a:ext>
            </a:extLst>
          </p:cNvPr>
          <p:cNvCxnSpPr>
            <a:cxnSpLocks/>
          </p:cNvCxnSpPr>
          <p:nvPr/>
        </p:nvCxnSpPr>
        <p:spPr>
          <a:xfrm flipV="1">
            <a:off x="6733973" y="3821015"/>
            <a:ext cx="670108" cy="62420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123">
            <a:extLst>
              <a:ext uri="{FF2B5EF4-FFF2-40B4-BE49-F238E27FC236}">
                <a16:creationId xmlns:a16="http://schemas.microsoft.com/office/drawing/2014/main" id="{03D9A22F-549E-833A-FBF1-372E7E054ED3}"/>
              </a:ext>
            </a:extLst>
          </p:cNvPr>
          <p:cNvCxnSpPr>
            <a:cxnSpLocks/>
          </p:cNvCxnSpPr>
          <p:nvPr/>
        </p:nvCxnSpPr>
        <p:spPr>
          <a:xfrm flipV="1">
            <a:off x="7634228" y="2906149"/>
            <a:ext cx="651885" cy="60643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1A8EC1CB-6C10-9DC7-0FF8-27333ACF7BEE}"/>
              </a:ext>
            </a:extLst>
          </p:cNvPr>
          <p:cNvSpPr txBox="1"/>
          <p:nvPr/>
        </p:nvSpPr>
        <p:spPr>
          <a:xfrm>
            <a:off x="7263020" y="3487503"/>
            <a:ext cx="669703" cy="369332"/>
          </a:xfrm>
          <a:prstGeom prst="rect">
            <a:avLst/>
          </a:prstGeom>
          <a:noFill/>
        </p:spPr>
        <p:txBody>
          <a:bodyPr wrap="squar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X3.5</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3DE398E8-C96E-CC0B-E78A-A315E587455B}"/>
              </a:ext>
            </a:extLst>
          </p:cNvPr>
          <p:cNvSpPr txBox="1"/>
          <p:nvPr/>
        </p:nvSpPr>
        <p:spPr>
          <a:xfrm>
            <a:off x="4652951" y="1386606"/>
            <a:ext cx="2590175"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全球移动数据流量预测</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4B150B0F-ADAF-38F9-4876-9079EFAB9D11}"/>
              </a:ext>
            </a:extLst>
          </p:cNvPr>
          <p:cNvSpPr txBox="1"/>
          <p:nvPr/>
        </p:nvSpPr>
        <p:spPr>
          <a:xfrm>
            <a:off x="255167" y="1364885"/>
            <a:ext cx="2590175"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全球移动签约数预测</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63" name="椭圆 62">
            <a:extLst>
              <a:ext uri="{FF2B5EF4-FFF2-40B4-BE49-F238E27FC236}">
                <a16:creationId xmlns:a16="http://schemas.microsoft.com/office/drawing/2014/main" id="{79B7C13F-65FD-BBA2-4941-93B302AF74AB}"/>
              </a:ext>
            </a:extLst>
          </p:cNvPr>
          <p:cNvSpPr/>
          <p:nvPr/>
        </p:nvSpPr>
        <p:spPr>
          <a:xfrm>
            <a:off x="6238865" y="4559138"/>
            <a:ext cx="697562" cy="369332"/>
          </a:xfrm>
          <a:prstGeom prst="ellipse">
            <a:avLst/>
          </a:prstGeom>
          <a:solidFill>
            <a:schemeClr val="accent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solidFill>
                  <a:schemeClr val="bg1"/>
                </a:solidFill>
              </a:rPr>
              <a:t>160</a:t>
            </a:r>
            <a:endParaRPr lang="zh-CN" altLang="en-US" sz="1600" dirty="0">
              <a:solidFill>
                <a:schemeClr val="bg1"/>
              </a:solidFill>
            </a:endParaRPr>
          </a:p>
        </p:txBody>
      </p:sp>
      <p:sp>
        <p:nvSpPr>
          <p:cNvPr id="64" name="椭圆 63">
            <a:extLst>
              <a:ext uri="{FF2B5EF4-FFF2-40B4-BE49-F238E27FC236}">
                <a16:creationId xmlns:a16="http://schemas.microsoft.com/office/drawing/2014/main" id="{DFFD1FBC-0A29-CAF3-8A33-FDEFF9058EE4}"/>
              </a:ext>
            </a:extLst>
          </p:cNvPr>
          <p:cNvSpPr/>
          <p:nvPr/>
        </p:nvSpPr>
        <p:spPr>
          <a:xfrm>
            <a:off x="8122497" y="2508717"/>
            <a:ext cx="697562" cy="369332"/>
          </a:xfrm>
          <a:prstGeom prst="ellipse">
            <a:avLst/>
          </a:prstGeom>
          <a:solidFill>
            <a:schemeClr val="accent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600" dirty="0">
                <a:solidFill>
                  <a:schemeClr val="bg1"/>
                </a:solidFill>
              </a:rPr>
              <a:t>563</a:t>
            </a:r>
            <a:endParaRPr lang="zh-CN" altLang="en-US" sz="1600" dirty="0">
              <a:solidFill>
                <a:schemeClr val="bg1"/>
              </a:solidFill>
            </a:endParaRPr>
          </a:p>
        </p:txBody>
      </p:sp>
      <p:sp>
        <p:nvSpPr>
          <p:cNvPr id="68" name="椭圆 67">
            <a:extLst>
              <a:ext uri="{FF2B5EF4-FFF2-40B4-BE49-F238E27FC236}">
                <a16:creationId xmlns:a16="http://schemas.microsoft.com/office/drawing/2014/main" id="{A870C08B-600F-3DA6-DE8B-71F59532385C}"/>
              </a:ext>
            </a:extLst>
          </p:cNvPr>
          <p:cNvSpPr/>
          <p:nvPr/>
        </p:nvSpPr>
        <p:spPr>
          <a:xfrm>
            <a:off x="658537" y="2502903"/>
            <a:ext cx="353208" cy="38096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F8E23ABD-43B2-0CEB-D6F2-4B5C4D4056A3}"/>
              </a:ext>
            </a:extLst>
          </p:cNvPr>
          <p:cNvSpPr/>
          <p:nvPr/>
        </p:nvSpPr>
        <p:spPr>
          <a:xfrm>
            <a:off x="3016254" y="2311055"/>
            <a:ext cx="353208" cy="38096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0D820CFF-5BA9-0610-D645-D94D7F499779}"/>
              </a:ext>
            </a:extLst>
          </p:cNvPr>
          <p:cNvSpPr/>
          <p:nvPr/>
        </p:nvSpPr>
        <p:spPr>
          <a:xfrm>
            <a:off x="977048" y="2508712"/>
            <a:ext cx="7179945" cy="2710180"/>
          </a:xfrm>
          <a:prstGeom prst="ellipse">
            <a:avLst/>
          </a:prstGeom>
          <a:solidFill>
            <a:schemeClr val="bg2">
              <a:alpha val="79000"/>
            </a:schemeClr>
          </a:solidFill>
          <a:ln>
            <a:solidFill>
              <a:srgbClr val="0070C0"/>
            </a:solidFill>
          </a:ln>
        </p:spPr>
        <p:style>
          <a:lnRef idx="2">
            <a:schemeClr val="accent3"/>
          </a:lnRef>
          <a:fillRef idx="1">
            <a:schemeClr val="lt1"/>
          </a:fillRef>
          <a:effectRef idx="0">
            <a:schemeClr val="accent3"/>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3200" b="1" dirty="0">
                <a:ln>
                  <a:noFill/>
                </a:ln>
                <a:solidFill>
                  <a:srgbClr val="FF0000"/>
                </a:solidFill>
                <a:effectLst/>
                <a:uLnTx/>
                <a:uFillTx/>
                <a:latin typeface="微软雅黑" panose="020B0503020204020204" pitchFamily="34" charset="-122"/>
                <a:ea typeface="微软雅黑" panose="020B0503020204020204" pitchFamily="34" charset="-122"/>
                <a:sym typeface="+mn-ea"/>
              </a:rPr>
              <a:t>频谱资源、计算资源</a:t>
            </a:r>
            <a:r>
              <a:rPr lang="zh-CN" altLang="en-US" sz="3200" b="1" dirty="0">
                <a:solidFill>
                  <a:srgbClr val="FF0000"/>
                </a:solidFill>
                <a:latin typeface="微软雅黑" panose="020B0503020204020204" pitchFamily="34" charset="-122"/>
                <a:ea typeface="微软雅黑" panose="020B0503020204020204" pitchFamily="34" charset="-122"/>
                <a:sym typeface="+mn-ea"/>
              </a:rPr>
              <a:t>稀缺</a:t>
            </a:r>
            <a:endParaRPr lang="zh-CN" altLang="en-US" sz="3200" b="1" dirty="0">
              <a:ln>
                <a:noFill/>
              </a:ln>
              <a:solidFill>
                <a:srgbClr val="FF0000"/>
              </a:solidFill>
              <a:effectLst/>
              <a:uLnTx/>
              <a:uFillTx/>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heel(1)">
                                      <p:cBhvr>
                                        <p:cTn id="12" dur="1000"/>
                                        <p:tgtEl>
                                          <p:spTgt spid="68"/>
                                        </p:tgtEl>
                                      </p:cBhvr>
                                    </p:animEffect>
                                  </p:childTnLst>
                                </p:cTn>
                              </p:par>
                            </p:childTnLst>
                          </p:cTn>
                        </p:par>
                        <p:par>
                          <p:cTn id="13" fill="hold">
                            <p:stCondLst>
                              <p:cond delay="1500"/>
                            </p:stCondLst>
                            <p:childTnLst>
                              <p:par>
                                <p:cTn id="14" presetID="21" presetClass="entr" presetSubtype="1"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heel(1)">
                                      <p:cBhvr>
                                        <p:cTn id="16" dur="1000"/>
                                        <p:tgtEl>
                                          <p:spTgt spid="69"/>
                                        </p:tgtEl>
                                      </p:cBhvr>
                                    </p:animEffect>
                                  </p:childTnLst>
                                </p:cTn>
                              </p:par>
                            </p:childTnLst>
                          </p:cTn>
                        </p:par>
                        <p:par>
                          <p:cTn id="17" fill="hold">
                            <p:stCondLst>
                              <p:cond delay="2500"/>
                            </p:stCondLst>
                            <p:childTnLst>
                              <p:par>
                                <p:cTn id="18" presetID="53" presetClass="entr" presetSubtype="16" fill="hold" grpId="0" nodeType="afterEffect">
                                  <p:stCondLst>
                                    <p:cond delay="0"/>
                                  </p:stCondLst>
                                  <p:childTnLst>
                                    <p:set>
                                      <p:cBhvr>
                                        <p:cTn id="19" dur="1" fill="hold">
                                          <p:stCondLst>
                                            <p:cond delay="0"/>
                                          </p:stCondLst>
                                        </p:cTn>
                                        <p:tgtEl>
                                          <p:spTgt spid="63"/>
                                        </p:tgtEl>
                                        <p:attrNameLst>
                                          <p:attrName>style.visibility</p:attrName>
                                        </p:attrNameLst>
                                      </p:cBhvr>
                                      <p:to>
                                        <p:strVal val="visible"/>
                                      </p:to>
                                    </p:set>
                                    <p:anim calcmode="lin" valueType="num">
                                      <p:cBhvr>
                                        <p:cTn id="20" dur="500" fill="hold"/>
                                        <p:tgtEl>
                                          <p:spTgt spid="63"/>
                                        </p:tgtEl>
                                        <p:attrNameLst>
                                          <p:attrName>ppt_w</p:attrName>
                                        </p:attrNameLst>
                                      </p:cBhvr>
                                      <p:tavLst>
                                        <p:tav tm="0">
                                          <p:val>
                                            <p:fltVal val="0"/>
                                          </p:val>
                                        </p:tav>
                                        <p:tav tm="100000">
                                          <p:val>
                                            <p:strVal val="#ppt_w"/>
                                          </p:val>
                                        </p:tav>
                                      </p:tavLst>
                                    </p:anim>
                                    <p:anim calcmode="lin" valueType="num">
                                      <p:cBhvr>
                                        <p:cTn id="21" dur="500" fill="hold"/>
                                        <p:tgtEl>
                                          <p:spTgt spid="63"/>
                                        </p:tgtEl>
                                        <p:attrNameLst>
                                          <p:attrName>ppt_h</p:attrName>
                                        </p:attrNameLst>
                                      </p:cBhvr>
                                      <p:tavLst>
                                        <p:tav tm="0">
                                          <p:val>
                                            <p:fltVal val="0"/>
                                          </p:val>
                                        </p:tav>
                                        <p:tav tm="100000">
                                          <p:val>
                                            <p:strVal val="#ppt_h"/>
                                          </p:val>
                                        </p:tav>
                                      </p:tavLst>
                                    </p:anim>
                                    <p:animEffect transition="in" filter="fade">
                                      <p:cBhvr>
                                        <p:cTn id="22" dur="500"/>
                                        <p:tgtEl>
                                          <p:spTgt spid="63"/>
                                        </p:tgtEl>
                                      </p:cBhvr>
                                    </p:animEffect>
                                  </p:childTnLst>
                                </p:cTn>
                              </p:par>
                            </p:childTnLst>
                          </p:cTn>
                        </p:par>
                        <p:par>
                          <p:cTn id="23" fill="hold">
                            <p:stCondLst>
                              <p:cond delay="3000"/>
                            </p:stCondLst>
                            <p:childTnLst>
                              <p:par>
                                <p:cTn id="24" presetID="53" presetClass="entr" presetSubtype="16"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anim calcmode="lin" valueType="num">
                                      <p:cBhvr>
                                        <p:cTn id="26" dur="500" fill="hold"/>
                                        <p:tgtEl>
                                          <p:spTgt spid="64"/>
                                        </p:tgtEl>
                                        <p:attrNameLst>
                                          <p:attrName>ppt_w</p:attrName>
                                        </p:attrNameLst>
                                      </p:cBhvr>
                                      <p:tavLst>
                                        <p:tav tm="0">
                                          <p:val>
                                            <p:fltVal val="0"/>
                                          </p:val>
                                        </p:tav>
                                        <p:tav tm="100000">
                                          <p:val>
                                            <p:strVal val="#ppt_w"/>
                                          </p:val>
                                        </p:tav>
                                      </p:tavLst>
                                    </p:anim>
                                    <p:anim calcmode="lin" valueType="num">
                                      <p:cBhvr>
                                        <p:cTn id="27" dur="500" fill="hold"/>
                                        <p:tgtEl>
                                          <p:spTgt spid="64"/>
                                        </p:tgtEl>
                                        <p:attrNameLst>
                                          <p:attrName>ppt_h</p:attrName>
                                        </p:attrNameLst>
                                      </p:cBhvr>
                                      <p:tavLst>
                                        <p:tav tm="0">
                                          <p:val>
                                            <p:fltVal val="0"/>
                                          </p:val>
                                        </p:tav>
                                        <p:tav tm="100000">
                                          <p:val>
                                            <p:strVal val="#ppt_h"/>
                                          </p:val>
                                        </p:tav>
                                      </p:tavLst>
                                    </p:anim>
                                    <p:animEffect transition="in" filter="fade">
                                      <p:cBhvr>
                                        <p:cTn id="28" dur="500"/>
                                        <p:tgtEl>
                                          <p:spTgt spid="64"/>
                                        </p:tgtEl>
                                      </p:cBhvr>
                                    </p:animEffect>
                                  </p:childTnLst>
                                </p:cTn>
                              </p:par>
                            </p:childTnLst>
                          </p:cTn>
                        </p:par>
                        <p:par>
                          <p:cTn id="29" fill="hold">
                            <p:stCondLst>
                              <p:cond delay="3500"/>
                            </p:stCondLst>
                            <p:childTnLst>
                              <p:par>
                                <p:cTn id="30" presetID="22" presetClass="entr" presetSubtype="4" fill="hold"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down)">
                                      <p:cBhvr>
                                        <p:cTn id="32" dur="500"/>
                                        <p:tgtEl>
                                          <p:spTgt spid="55"/>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p:cTn id="35" dur="500" fill="hold"/>
                                        <p:tgtEl>
                                          <p:spTgt spid="57"/>
                                        </p:tgtEl>
                                        <p:attrNameLst>
                                          <p:attrName>ppt_w</p:attrName>
                                        </p:attrNameLst>
                                      </p:cBhvr>
                                      <p:tavLst>
                                        <p:tav tm="0">
                                          <p:val>
                                            <p:fltVal val="0"/>
                                          </p:val>
                                        </p:tav>
                                        <p:tav tm="100000">
                                          <p:val>
                                            <p:strVal val="#ppt_w"/>
                                          </p:val>
                                        </p:tav>
                                      </p:tavLst>
                                    </p:anim>
                                    <p:anim calcmode="lin" valueType="num">
                                      <p:cBhvr>
                                        <p:cTn id="36" dur="500" fill="hold"/>
                                        <p:tgtEl>
                                          <p:spTgt spid="57"/>
                                        </p:tgtEl>
                                        <p:attrNameLst>
                                          <p:attrName>ppt_h</p:attrName>
                                        </p:attrNameLst>
                                      </p:cBhvr>
                                      <p:tavLst>
                                        <p:tav tm="0">
                                          <p:val>
                                            <p:fltVal val="0"/>
                                          </p:val>
                                        </p:tav>
                                        <p:tav tm="100000">
                                          <p:val>
                                            <p:strVal val="#ppt_h"/>
                                          </p:val>
                                        </p:tav>
                                      </p:tavLst>
                                    </p:anim>
                                    <p:animEffect transition="in" filter="fade">
                                      <p:cBhvr>
                                        <p:cTn id="37" dur="500"/>
                                        <p:tgtEl>
                                          <p:spTgt spid="57"/>
                                        </p:tgtEl>
                                      </p:cBhvr>
                                    </p:animEffect>
                                  </p:childTnLst>
                                </p:cTn>
                              </p:par>
                              <p:par>
                                <p:cTn id="38" presetID="22" presetClass="entr" presetSubtype="4" fill="hold"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wipe(down)">
                                      <p:cBhvr>
                                        <p:cTn id="40" dur="500"/>
                                        <p:tgtEl>
                                          <p:spTgt spid="56"/>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1" nodeType="clickEffect">
                                  <p:stCondLst>
                                    <p:cond delay="0"/>
                                  </p:stCondLst>
                                  <p:childTnLst>
                                    <p:set>
                                      <p:cBhvr>
                                        <p:cTn id="44" dur="1" fill="hold">
                                          <p:stCondLst>
                                            <p:cond delay="0"/>
                                          </p:stCondLst>
                                        </p:cTn>
                                        <p:tgtEl>
                                          <p:spTgt spid="62"/>
                                        </p:tgtEl>
                                        <p:attrNameLst>
                                          <p:attrName>style.visibility</p:attrName>
                                        </p:attrNameLst>
                                      </p:cBhvr>
                                      <p:to>
                                        <p:strVal val="visible"/>
                                      </p:to>
                                    </p:set>
                                    <p:anim calcmode="lin" valueType="num">
                                      <p:cBhvr>
                                        <p:cTn id="45" dur="500" fill="hold"/>
                                        <p:tgtEl>
                                          <p:spTgt spid="62"/>
                                        </p:tgtEl>
                                        <p:attrNameLst>
                                          <p:attrName>ppt_w</p:attrName>
                                        </p:attrNameLst>
                                      </p:cBhvr>
                                      <p:tavLst>
                                        <p:tav tm="0">
                                          <p:val>
                                            <p:fltVal val="0"/>
                                          </p:val>
                                        </p:tav>
                                        <p:tav tm="100000">
                                          <p:val>
                                            <p:strVal val="#ppt_w"/>
                                          </p:val>
                                        </p:tav>
                                      </p:tavLst>
                                    </p:anim>
                                    <p:anim calcmode="lin" valueType="num">
                                      <p:cBhvr>
                                        <p:cTn id="46" dur="500" fill="hold"/>
                                        <p:tgtEl>
                                          <p:spTgt spid="62"/>
                                        </p:tgtEl>
                                        <p:attrNameLst>
                                          <p:attrName>ppt_h</p:attrName>
                                        </p:attrNameLst>
                                      </p:cBhvr>
                                      <p:tavLst>
                                        <p:tav tm="0">
                                          <p:val>
                                            <p:fltVal val="0"/>
                                          </p:val>
                                        </p:tav>
                                        <p:tav tm="100000">
                                          <p:val>
                                            <p:strVal val="#ppt_h"/>
                                          </p:val>
                                        </p:tav>
                                      </p:tavLst>
                                    </p:anim>
                                    <p:animEffect transition="in" filter="fade">
                                      <p:cBhvr>
                                        <p:cTn id="4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7" grpId="0"/>
      <p:bldP spid="63" grpId="0" animBg="1"/>
      <p:bldP spid="64" grpId="0" animBg="1"/>
      <p:bldP spid="68" grpId="0" bldLvl="0" animBg="1"/>
      <p:bldP spid="69" grpId="0" bldLvl="0" animBg="1"/>
      <p:bldP spid="62" grpId="0" animBg="1"/>
      <p:bldP spid="62" grpId="1"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0879" y="3899209"/>
            <a:ext cx="3857611" cy="2584033"/>
          </a:xfrm>
          <a:prstGeom prst="rect">
            <a:avLst/>
          </a:prstGeom>
        </p:spPr>
      </p:pic>
      <p:pic>
        <p:nvPicPr>
          <p:cNvPr id="3" name="图片 2">
            <a:extLst>
              <a:ext uri="{FF2B5EF4-FFF2-40B4-BE49-F238E27FC236}">
                <a16:creationId xmlns:a16="http://schemas.microsoft.com/office/drawing/2014/main" id="{5B2F16F6-2EDC-0EF6-FF1C-28F0608C7238}"/>
              </a:ext>
            </a:extLst>
          </p:cNvPr>
          <p:cNvPicPr>
            <a:picLocks noChangeAspect="1"/>
          </p:cNvPicPr>
          <p:nvPr/>
        </p:nvPicPr>
        <p:blipFill>
          <a:blip r:embed="rId5"/>
          <a:stretch>
            <a:fillRect/>
          </a:stretch>
        </p:blipFill>
        <p:spPr>
          <a:xfrm>
            <a:off x="539728" y="1205579"/>
            <a:ext cx="3651249" cy="2402063"/>
          </a:xfrm>
          <a:prstGeom prst="rect">
            <a:avLst/>
          </a:prstGeom>
          <a:noFill/>
        </p:spPr>
      </p:pic>
      <p:grpSp>
        <p:nvGrpSpPr>
          <p:cNvPr id="2" name="组合 46"/>
          <p:cNvGrpSpPr/>
          <p:nvPr/>
        </p:nvGrpSpPr>
        <p:grpSpPr>
          <a:xfrm>
            <a:off x="0" y="284163"/>
            <a:ext cx="1692275" cy="530225"/>
            <a:chOff x="0" y="284389"/>
            <a:chExt cx="1692275" cy="529772"/>
          </a:xfrm>
        </p:grpSpPr>
        <p:sp>
          <p:nvSpPr>
            <p:cNvPr id="17" name="矩形 16"/>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1">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研究背景</a:t>
              </a:r>
            </a:p>
          </p:txBody>
        </p:sp>
        <p:sp>
          <p:nvSpPr>
            <p:cNvPr id="18" name="矩形 17"/>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2400" b="1" i="0" u="none" strike="noStrike" kern="1200" cap="none" spc="0" normalizeH="0" baseline="0" noProof="1">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0879" y="1183508"/>
            <a:ext cx="3857611" cy="2424134"/>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728" y="3899209"/>
            <a:ext cx="3651249" cy="2550812"/>
          </a:xfrm>
          <a:prstGeom prst="rect">
            <a:avLst/>
          </a:prstGeom>
        </p:spPr>
      </p:pic>
      <p:sp>
        <p:nvSpPr>
          <p:cNvPr id="8" name="椭圆 7"/>
          <p:cNvSpPr/>
          <p:nvPr/>
        </p:nvSpPr>
        <p:spPr>
          <a:xfrm>
            <a:off x="982027" y="2395575"/>
            <a:ext cx="7179945" cy="2710180"/>
          </a:xfrm>
          <a:prstGeom prst="ellipse">
            <a:avLst/>
          </a:prstGeom>
          <a:solidFill>
            <a:schemeClr val="bg2">
              <a:alpha val="79000"/>
            </a:schemeClr>
          </a:solidFill>
        </p:spPr>
        <p:style>
          <a:lnRef idx="2">
            <a:schemeClr val="accent3"/>
          </a:lnRef>
          <a:fillRef idx="1">
            <a:schemeClr val="lt1"/>
          </a:fillRef>
          <a:effectRef idx="0">
            <a:schemeClr val="accent3"/>
          </a:effectRef>
          <a:fontRef idx="minor">
            <a:schemeClr val="dk1"/>
          </a:fontRef>
        </p:style>
        <p:txBody>
          <a:bodyPr anchor="ctr"/>
          <a:lstStyle/>
          <a:p>
            <a:pPr lvl="0" algn="ctr">
              <a:defRPr/>
            </a:pPr>
            <a:r>
              <a:rPr lang="zh-CN" altLang="en-US" sz="3200" b="1" dirty="0">
                <a:solidFill>
                  <a:srgbClr val="C00000"/>
                </a:solidFill>
                <a:latin typeface="微软雅黑" panose="020B0503020204020204" pitchFamily="34" charset="-122"/>
                <a:ea typeface="微软雅黑" panose="020B0503020204020204" pitchFamily="34" charset="-122"/>
                <a:sym typeface="+mn-ea"/>
              </a:rPr>
              <a:t>低时延、强</a:t>
            </a:r>
            <a:r>
              <a:rPr lang="zh-CN" altLang="en-US" sz="3200" b="1" dirty="0">
                <a:ln>
                  <a:noFill/>
                </a:ln>
                <a:solidFill>
                  <a:srgbClr val="C00000"/>
                </a:solidFill>
                <a:effectLst/>
                <a:uLnTx/>
                <a:uFillTx/>
                <a:latin typeface="微软雅黑" panose="020B0503020204020204" pitchFamily="34" charset="-122"/>
                <a:ea typeface="微软雅黑" panose="020B0503020204020204" pitchFamily="34" charset="-122"/>
                <a:sym typeface="+mn-ea"/>
              </a:rPr>
              <a:t>算力、低</a:t>
            </a:r>
            <a:r>
              <a:rPr lang="zh-CN" altLang="en-US" sz="3200" b="1" dirty="0">
                <a:solidFill>
                  <a:srgbClr val="C00000"/>
                </a:solidFill>
                <a:latin typeface="微软雅黑" panose="020B0503020204020204" pitchFamily="34" charset="-122"/>
                <a:ea typeface="微软雅黑" panose="020B0503020204020204" pitchFamily="34" charset="-122"/>
                <a:sym typeface="+mn-ea"/>
              </a:rPr>
              <a:t>功耗</a:t>
            </a:r>
            <a:endParaRPr lang="zh-CN" altLang="en-US" sz="3200" b="1" dirty="0">
              <a:ln>
                <a:noFill/>
              </a:ln>
              <a:solidFill>
                <a:srgbClr val="C00000"/>
              </a:solidFill>
              <a:effectLst/>
              <a:uLnTx/>
              <a:uFillTx/>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over dir="d"/>
      </p:transition>
    </mc:Choice>
    <mc:Fallback xmlns="">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wipe(down)">
                                      <p:cBhvr>
                                        <p:cTn id="11" dur="500"/>
                                        <p:tgtEl>
                                          <p:spTgt spid="1026"/>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2"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P spid="8"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CC4A5FA0-FCDF-D288-7546-7B5DE071E013}"/>
              </a:ext>
            </a:extLst>
          </p:cNvPr>
          <p:cNvPicPr>
            <a:picLocks noChangeAspect="1"/>
          </p:cNvPicPr>
          <p:nvPr/>
        </p:nvPicPr>
        <p:blipFill>
          <a:blip r:embed="rId4"/>
          <a:stretch>
            <a:fillRect/>
          </a:stretch>
        </p:blipFill>
        <p:spPr>
          <a:xfrm>
            <a:off x="6555357" y="5548878"/>
            <a:ext cx="732441" cy="726234"/>
          </a:xfrm>
          <a:prstGeom prst="rect">
            <a:avLst/>
          </a:prstGeom>
        </p:spPr>
      </p:pic>
      <p:pic>
        <p:nvPicPr>
          <p:cNvPr id="28" name="图片 27">
            <a:extLst>
              <a:ext uri="{FF2B5EF4-FFF2-40B4-BE49-F238E27FC236}">
                <a16:creationId xmlns:a16="http://schemas.microsoft.com/office/drawing/2014/main" id="{A0560A4A-9CD0-1F15-3804-08D47A8A7784}"/>
              </a:ext>
            </a:extLst>
          </p:cNvPr>
          <p:cNvPicPr>
            <a:picLocks noChangeAspect="1"/>
          </p:cNvPicPr>
          <p:nvPr/>
        </p:nvPicPr>
        <p:blipFill>
          <a:blip r:embed="rId5"/>
          <a:stretch>
            <a:fillRect/>
          </a:stretch>
        </p:blipFill>
        <p:spPr>
          <a:xfrm>
            <a:off x="5162281" y="5617604"/>
            <a:ext cx="660379" cy="657508"/>
          </a:xfrm>
          <a:prstGeom prst="rect">
            <a:avLst/>
          </a:prstGeom>
        </p:spPr>
      </p:pic>
      <p:pic>
        <p:nvPicPr>
          <p:cNvPr id="25" name="图片 24">
            <a:extLst>
              <a:ext uri="{FF2B5EF4-FFF2-40B4-BE49-F238E27FC236}">
                <a16:creationId xmlns:a16="http://schemas.microsoft.com/office/drawing/2014/main" id="{62F161DC-488C-E9AD-5778-2591E8B90F49}"/>
              </a:ext>
            </a:extLst>
          </p:cNvPr>
          <p:cNvPicPr>
            <a:picLocks noChangeAspect="1"/>
          </p:cNvPicPr>
          <p:nvPr/>
        </p:nvPicPr>
        <p:blipFill>
          <a:blip r:embed="rId6"/>
          <a:stretch>
            <a:fillRect/>
          </a:stretch>
        </p:blipFill>
        <p:spPr>
          <a:xfrm>
            <a:off x="3552531" y="5632525"/>
            <a:ext cx="681545" cy="675720"/>
          </a:xfrm>
          <a:prstGeom prst="rect">
            <a:avLst/>
          </a:prstGeom>
        </p:spPr>
      </p:pic>
      <p:cxnSp>
        <p:nvCxnSpPr>
          <p:cNvPr id="58" name="直接箭头连接符 57"/>
          <p:cNvCxnSpPr/>
          <p:nvPr/>
        </p:nvCxnSpPr>
        <p:spPr>
          <a:xfrm>
            <a:off x="4806194" y="2266915"/>
            <a:ext cx="584857" cy="759326"/>
          </a:xfrm>
          <a:prstGeom prst="straightConnector1">
            <a:avLst/>
          </a:prstGeom>
          <a:ln w="19050">
            <a:prstDash val="lgDash"/>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p:nvPr/>
        </p:nvCxnSpPr>
        <p:spPr>
          <a:xfrm flipH="1" flipV="1">
            <a:off x="4666835" y="2306047"/>
            <a:ext cx="581641" cy="765405"/>
          </a:xfrm>
          <a:prstGeom prst="straightConnector1">
            <a:avLst/>
          </a:prstGeom>
          <a:ln w="19050">
            <a:prstDash val="lgDash"/>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p:nvPr/>
        </p:nvCxnSpPr>
        <p:spPr>
          <a:xfrm flipH="1">
            <a:off x="3581337" y="2288375"/>
            <a:ext cx="646693" cy="840093"/>
          </a:xfrm>
          <a:prstGeom prst="straightConnector1">
            <a:avLst/>
          </a:prstGeom>
          <a:ln w="19050">
            <a:prstDash val="lgDash"/>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p:nvPr/>
        </p:nvCxnSpPr>
        <p:spPr>
          <a:xfrm flipV="1">
            <a:off x="3469700" y="2229150"/>
            <a:ext cx="635294" cy="797091"/>
          </a:xfrm>
          <a:prstGeom prst="straightConnector1">
            <a:avLst/>
          </a:prstGeom>
          <a:ln w="19050">
            <a:prstDash val="lgDash"/>
            <a:tailEnd type="triangle"/>
          </a:ln>
        </p:spPr>
        <p:style>
          <a:lnRef idx="1">
            <a:schemeClr val="dk1"/>
          </a:lnRef>
          <a:fillRef idx="0">
            <a:schemeClr val="dk1"/>
          </a:fillRef>
          <a:effectRef idx="0">
            <a:schemeClr val="dk1"/>
          </a:effectRef>
          <a:fontRef idx="minor">
            <a:schemeClr val="tx1"/>
          </a:fontRef>
        </p:style>
      </p:cxnSp>
      <p:sp>
        <p:nvSpPr>
          <p:cNvPr id="29" name="云形 28"/>
          <p:cNvSpPr/>
          <p:nvPr/>
        </p:nvSpPr>
        <p:spPr>
          <a:xfrm>
            <a:off x="2542745" y="1079123"/>
            <a:ext cx="3880606" cy="116288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endParaRPr lang="zh-CN" altLang="en-US" strike="noStrike" noProof="1"/>
          </a:p>
        </p:txBody>
      </p:sp>
      <p:grpSp>
        <p:nvGrpSpPr>
          <p:cNvPr id="2" name="组合 46"/>
          <p:cNvGrpSpPr/>
          <p:nvPr/>
        </p:nvGrpSpPr>
        <p:grpSpPr bwMode="auto">
          <a:xfrm>
            <a:off x="0" y="284163"/>
            <a:ext cx="1692275" cy="530225"/>
            <a:chOff x="0" y="284389"/>
            <a:chExt cx="1692275" cy="529772"/>
          </a:xfrm>
        </p:grpSpPr>
        <p:sp>
          <p:nvSpPr>
            <p:cNvPr id="17" name="矩形 16"/>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研究背景</a:t>
              </a:r>
            </a:p>
          </p:txBody>
        </p:sp>
        <p:sp>
          <p:nvSpPr>
            <p:cNvPr id="18" name="矩形 17"/>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7" name="文本框 36"/>
          <p:cNvSpPr txBox="1">
            <a:spLocks noChangeArrowheads="1"/>
          </p:cNvSpPr>
          <p:nvPr/>
        </p:nvSpPr>
        <p:spPr bwMode="auto">
          <a:xfrm>
            <a:off x="1725921" y="319088"/>
            <a:ext cx="29689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r>
              <a:rPr lang="zh-CN" altLang="en-US" sz="2400" b="1" dirty="0">
                <a:latin typeface="Arial" panose="020B0604020202020204" pitchFamily="34" charset="0"/>
                <a:ea typeface="微软雅黑" panose="020B0503020204020204" pitchFamily="34" charset="-122"/>
                <a:sym typeface="Arial" panose="020B0604020202020204" pitchFamily="34" charset="0"/>
              </a:rPr>
              <a:t>边缘计算的出现</a:t>
            </a:r>
          </a:p>
        </p:txBody>
      </p:sp>
      <p:pic>
        <p:nvPicPr>
          <p:cNvPr id="9" name="图片 8"/>
          <p:cNvPicPr>
            <a:picLocks noChangeAspect="1"/>
          </p:cNvPicPr>
          <p:nvPr/>
        </p:nvPicPr>
        <p:blipFill>
          <a:blip r:embed="rId7"/>
          <a:stretch>
            <a:fillRect/>
          </a:stretch>
        </p:blipFill>
        <p:spPr>
          <a:xfrm>
            <a:off x="3065613" y="3064304"/>
            <a:ext cx="729097" cy="1513977"/>
          </a:xfrm>
          <a:prstGeom prst="rect">
            <a:avLst/>
          </a:prstGeom>
        </p:spPr>
      </p:pic>
      <p:pic>
        <p:nvPicPr>
          <p:cNvPr id="31" name="图片 30"/>
          <p:cNvPicPr>
            <a:picLocks noChangeAspect="1"/>
          </p:cNvPicPr>
          <p:nvPr/>
        </p:nvPicPr>
        <p:blipFill>
          <a:blip r:embed="rId7"/>
          <a:stretch>
            <a:fillRect/>
          </a:stretch>
        </p:blipFill>
        <p:spPr>
          <a:xfrm>
            <a:off x="5008238" y="3088130"/>
            <a:ext cx="780592" cy="1524098"/>
          </a:xfrm>
          <a:prstGeom prst="rect">
            <a:avLst/>
          </a:prstGeom>
        </p:spPr>
      </p:pic>
      <p:sp>
        <p:nvSpPr>
          <p:cNvPr id="44" name="爆炸形 2 43"/>
          <p:cNvSpPr/>
          <p:nvPr/>
        </p:nvSpPr>
        <p:spPr>
          <a:xfrm>
            <a:off x="4444008" y="2309931"/>
            <a:ext cx="1787359" cy="752209"/>
          </a:xfrm>
          <a:prstGeom prst="irregularSeal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latin typeface="微软雅黑" panose="020B0503020204020204" pitchFamily="34" charset="-122"/>
                <a:ea typeface="微软雅黑" panose="020B0503020204020204" pitchFamily="34" charset="-122"/>
              </a:rPr>
              <a:t>拥塞</a:t>
            </a:r>
          </a:p>
        </p:txBody>
      </p:sp>
      <p:sp>
        <p:nvSpPr>
          <p:cNvPr id="43" name="爆炸形 2 42"/>
          <p:cNvSpPr/>
          <p:nvPr/>
        </p:nvSpPr>
        <p:spPr>
          <a:xfrm>
            <a:off x="2700508" y="2323988"/>
            <a:ext cx="1668660" cy="753267"/>
          </a:xfrm>
          <a:prstGeom prst="irregularSeal2">
            <a:avLst/>
          </a:prstGeom>
          <a:solidFill>
            <a:schemeClr val="accent1">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latin typeface="微软雅黑" panose="020B0503020204020204" pitchFamily="34" charset="-122"/>
                <a:ea typeface="微软雅黑" panose="020B0503020204020204" pitchFamily="34" charset="-122"/>
              </a:rPr>
              <a:t>时延</a:t>
            </a:r>
          </a:p>
        </p:txBody>
      </p:sp>
      <p:grpSp>
        <p:nvGrpSpPr>
          <p:cNvPr id="91" name="组合 90"/>
          <p:cNvGrpSpPr/>
          <p:nvPr/>
        </p:nvGrpSpPr>
        <p:grpSpPr>
          <a:xfrm>
            <a:off x="86916" y="1155700"/>
            <a:ext cx="1401286" cy="4982678"/>
            <a:chOff x="86916" y="1155700"/>
            <a:chExt cx="1401286" cy="4982678"/>
          </a:xfrm>
        </p:grpSpPr>
        <p:sp>
          <p:nvSpPr>
            <p:cNvPr id="87" name="左大括号 86"/>
            <p:cNvSpPr/>
            <p:nvPr/>
          </p:nvSpPr>
          <p:spPr>
            <a:xfrm>
              <a:off x="1130217" y="1155700"/>
              <a:ext cx="357985" cy="4982678"/>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b="1" dirty="0">
                <a:solidFill>
                  <a:schemeClr val="accent2"/>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86916" y="3421182"/>
              <a:ext cx="1130217" cy="400110"/>
            </a:xfrm>
            <a:prstGeom prst="rect">
              <a:avLst/>
            </a:prstGeom>
            <a:noFill/>
          </p:spPr>
          <p:txBody>
            <a:bodyPr wrap="square" rtlCol="0">
              <a:spAutoFit/>
            </a:bodyPr>
            <a:lstStyle/>
            <a:p>
              <a:pPr algn="ctr"/>
              <a:r>
                <a:rPr lang="zh-CN" altLang="en-US" sz="2000" b="1" dirty="0">
                  <a:solidFill>
                    <a:srgbClr val="FF0000"/>
                  </a:solidFill>
                  <a:latin typeface="微软雅黑" panose="020B0503020204020204" pitchFamily="34" charset="-122"/>
                  <a:ea typeface="微软雅黑" panose="020B0503020204020204" pitchFamily="34" charset="-122"/>
                </a:rPr>
                <a:t>云计算</a:t>
              </a:r>
            </a:p>
          </p:txBody>
        </p:sp>
      </p:grpSp>
      <p:grpSp>
        <p:nvGrpSpPr>
          <p:cNvPr id="92" name="组合 91"/>
          <p:cNvGrpSpPr/>
          <p:nvPr/>
        </p:nvGrpSpPr>
        <p:grpSpPr>
          <a:xfrm>
            <a:off x="7197690" y="3439189"/>
            <a:ext cx="1646388" cy="2743323"/>
            <a:chOff x="7197690" y="3439189"/>
            <a:chExt cx="1646388" cy="2743323"/>
          </a:xfrm>
          <a:noFill/>
        </p:grpSpPr>
        <p:sp>
          <p:nvSpPr>
            <p:cNvPr id="89" name="右大括号 88"/>
            <p:cNvSpPr/>
            <p:nvPr/>
          </p:nvSpPr>
          <p:spPr>
            <a:xfrm>
              <a:off x="7197690" y="3439189"/>
              <a:ext cx="384210" cy="2743323"/>
            </a:xfrm>
            <a:prstGeom prst="rightBrace">
              <a:avLst/>
            </a:prstGeom>
            <a:grpFill/>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0" name="文本框 89"/>
            <p:cNvSpPr txBox="1"/>
            <p:nvPr/>
          </p:nvSpPr>
          <p:spPr>
            <a:xfrm>
              <a:off x="7581900" y="4542073"/>
              <a:ext cx="1262178" cy="400110"/>
            </a:xfrm>
            <a:prstGeom prst="rect">
              <a:avLst/>
            </a:prstGeom>
            <a:grpFill/>
          </p:spPr>
          <p:txBody>
            <a:bodyPr wrap="square" rtlCol="0">
              <a:spAutoFit/>
            </a:bodyPr>
            <a:lstStyle/>
            <a:p>
              <a:pPr algn="ctr"/>
              <a:r>
                <a:rPr lang="zh-CN" altLang="en-US" sz="2000" b="1" dirty="0">
                  <a:solidFill>
                    <a:srgbClr val="0070C0"/>
                  </a:solidFill>
                  <a:latin typeface="微软雅黑" panose="020B0503020204020204" pitchFamily="34" charset="-122"/>
                  <a:ea typeface="微软雅黑" panose="020B0503020204020204" pitchFamily="34" charset="-122"/>
                </a:rPr>
                <a:t>边缘计算</a:t>
              </a:r>
            </a:p>
          </p:txBody>
        </p:sp>
      </p:grpSp>
      <p:sp>
        <p:nvSpPr>
          <p:cNvPr id="3" name="文本框 2"/>
          <p:cNvSpPr txBox="1"/>
          <p:nvPr/>
        </p:nvSpPr>
        <p:spPr>
          <a:xfrm>
            <a:off x="4369168" y="1494974"/>
            <a:ext cx="1161338"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云计算中心</a:t>
            </a:r>
          </a:p>
        </p:txBody>
      </p:sp>
      <p:sp>
        <p:nvSpPr>
          <p:cNvPr id="5" name="文本框 4"/>
          <p:cNvSpPr txBox="1"/>
          <p:nvPr/>
        </p:nvSpPr>
        <p:spPr>
          <a:xfrm>
            <a:off x="7444282" y="1363547"/>
            <a:ext cx="944344"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云服务器</a:t>
            </a:r>
          </a:p>
        </p:txBody>
      </p:sp>
      <p:pic>
        <p:nvPicPr>
          <p:cNvPr id="48" name="图片 47"/>
          <p:cNvPicPr>
            <a:picLocks noChangeAspect="1"/>
          </p:cNvPicPr>
          <p:nvPr/>
        </p:nvPicPr>
        <p:blipFill>
          <a:blip r:embed="rId7"/>
          <a:stretch>
            <a:fillRect/>
          </a:stretch>
        </p:blipFill>
        <p:spPr>
          <a:xfrm>
            <a:off x="6921578" y="2288375"/>
            <a:ext cx="301952" cy="589558"/>
          </a:xfrm>
          <a:prstGeom prst="rect">
            <a:avLst/>
          </a:prstGeom>
        </p:spPr>
      </p:pic>
      <p:sp>
        <p:nvSpPr>
          <p:cNvPr id="6" name="文本框 5"/>
          <p:cNvSpPr txBox="1"/>
          <p:nvPr/>
        </p:nvSpPr>
        <p:spPr>
          <a:xfrm>
            <a:off x="7459601" y="2521102"/>
            <a:ext cx="580686"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基站</a:t>
            </a:r>
          </a:p>
        </p:txBody>
      </p:sp>
      <p:sp>
        <p:nvSpPr>
          <p:cNvPr id="10" name="文本框 9"/>
          <p:cNvSpPr txBox="1"/>
          <p:nvPr/>
        </p:nvSpPr>
        <p:spPr>
          <a:xfrm>
            <a:off x="3469700" y="6341321"/>
            <a:ext cx="278753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数据处理过程示意图</a:t>
            </a:r>
          </a:p>
        </p:txBody>
      </p:sp>
      <p:pic>
        <p:nvPicPr>
          <p:cNvPr id="64" name="图片 63"/>
          <p:cNvPicPr>
            <a:picLocks noChangeAspect="1"/>
          </p:cNvPicPr>
          <p:nvPr/>
        </p:nvPicPr>
        <p:blipFill>
          <a:blip r:embed="rId8"/>
          <a:stretch>
            <a:fillRect/>
          </a:stretch>
        </p:blipFill>
        <p:spPr>
          <a:xfrm rot="18553402">
            <a:off x="1891423" y="4748596"/>
            <a:ext cx="1501614" cy="235398"/>
          </a:xfrm>
          <a:prstGeom prst="rect">
            <a:avLst/>
          </a:prstGeom>
        </p:spPr>
      </p:pic>
      <p:pic>
        <p:nvPicPr>
          <p:cNvPr id="65" name="图片 64"/>
          <p:cNvPicPr>
            <a:picLocks noChangeAspect="1"/>
          </p:cNvPicPr>
          <p:nvPr/>
        </p:nvPicPr>
        <p:blipFill>
          <a:blip r:embed="rId8"/>
          <a:stretch>
            <a:fillRect/>
          </a:stretch>
        </p:blipFill>
        <p:spPr>
          <a:xfrm rot="16200000">
            <a:off x="2991462" y="4707412"/>
            <a:ext cx="1174718" cy="288842"/>
          </a:xfrm>
          <a:prstGeom prst="rect">
            <a:avLst/>
          </a:prstGeom>
        </p:spPr>
      </p:pic>
      <p:pic>
        <p:nvPicPr>
          <p:cNvPr id="66" name="图片 65"/>
          <p:cNvPicPr>
            <a:picLocks noChangeAspect="1"/>
          </p:cNvPicPr>
          <p:nvPr/>
        </p:nvPicPr>
        <p:blipFill>
          <a:blip r:embed="rId8"/>
          <a:stretch>
            <a:fillRect/>
          </a:stretch>
        </p:blipFill>
        <p:spPr>
          <a:xfrm rot="16360197">
            <a:off x="4656728" y="4763150"/>
            <a:ext cx="1235481" cy="284335"/>
          </a:xfrm>
          <a:prstGeom prst="rect">
            <a:avLst/>
          </a:prstGeom>
        </p:spPr>
      </p:pic>
      <p:pic>
        <p:nvPicPr>
          <p:cNvPr id="69" name="图片 68"/>
          <p:cNvPicPr>
            <a:picLocks noChangeAspect="1"/>
          </p:cNvPicPr>
          <p:nvPr/>
        </p:nvPicPr>
        <p:blipFill>
          <a:blip r:embed="rId8"/>
          <a:stretch>
            <a:fillRect/>
          </a:stretch>
        </p:blipFill>
        <p:spPr>
          <a:xfrm rot="13573855">
            <a:off x="5336123" y="4713277"/>
            <a:ext cx="1653917" cy="272965"/>
          </a:xfrm>
          <a:prstGeom prst="rect">
            <a:avLst/>
          </a:prstGeom>
        </p:spPr>
      </p:pic>
      <p:sp>
        <p:nvSpPr>
          <p:cNvPr id="73" name="云形标注 44"/>
          <p:cNvSpPr/>
          <p:nvPr/>
        </p:nvSpPr>
        <p:spPr>
          <a:xfrm>
            <a:off x="3224606" y="4353067"/>
            <a:ext cx="2426417" cy="1198328"/>
          </a:xfrm>
          <a:prstGeom prst="cloudCallou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latin typeface="微软雅黑" panose="020B0503020204020204" pitchFamily="34" charset="-122"/>
                <a:ea typeface="微软雅黑" panose="020B0503020204020204" pitchFamily="34" charset="-122"/>
              </a:rPr>
              <a:t>低时延</a:t>
            </a:r>
            <a:endParaRPr lang="en-US" altLang="zh-CN" sz="2000" b="1" dirty="0">
              <a:solidFill>
                <a:srgbClr val="FF0000"/>
              </a:solidFill>
              <a:latin typeface="微软雅黑" panose="020B0503020204020204" pitchFamily="34" charset="-122"/>
              <a:ea typeface="微软雅黑" panose="020B0503020204020204" pitchFamily="34" charset="-122"/>
            </a:endParaRPr>
          </a:p>
          <a:p>
            <a:pPr algn="ctr"/>
            <a:r>
              <a:rPr lang="zh-CN" altLang="en-US" sz="2000" b="1" dirty="0">
                <a:solidFill>
                  <a:srgbClr val="FF0000"/>
                </a:solidFill>
                <a:latin typeface="微软雅黑" panose="020B0503020204020204" pitchFamily="34" charset="-122"/>
                <a:ea typeface="微软雅黑" panose="020B0503020204020204" pitchFamily="34" charset="-122"/>
              </a:rPr>
              <a:t>强算力</a:t>
            </a:r>
            <a:endParaRPr lang="en-US" altLang="zh-CN" sz="2000" b="1" dirty="0">
              <a:solidFill>
                <a:srgbClr val="FF0000"/>
              </a:solidFill>
              <a:latin typeface="微软雅黑" panose="020B0503020204020204" pitchFamily="34" charset="-122"/>
              <a:ea typeface="微软雅黑" panose="020B0503020204020204" pitchFamily="34" charset="-122"/>
            </a:endParaRPr>
          </a:p>
          <a:p>
            <a:pPr algn="ctr"/>
            <a:r>
              <a:rPr lang="zh-CN" altLang="en-US" sz="2000" b="1" dirty="0">
                <a:solidFill>
                  <a:srgbClr val="FF0000"/>
                </a:solidFill>
                <a:latin typeface="微软雅黑" panose="020B0503020204020204" pitchFamily="34" charset="-122"/>
                <a:ea typeface="微软雅黑" panose="020B0503020204020204" pitchFamily="34" charset="-122"/>
              </a:rPr>
              <a:t>低功耗</a:t>
            </a:r>
          </a:p>
        </p:txBody>
      </p:sp>
      <p:pic>
        <p:nvPicPr>
          <p:cNvPr id="7" name="图片 6">
            <a:extLst>
              <a:ext uri="{FF2B5EF4-FFF2-40B4-BE49-F238E27FC236}">
                <a16:creationId xmlns:a16="http://schemas.microsoft.com/office/drawing/2014/main" id="{47A63E74-41EC-B521-2BFD-61E58A7E1300}"/>
              </a:ext>
            </a:extLst>
          </p:cNvPr>
          <p:cNvPicPr>
            <a:picLocks noChangeAspect="1"/>
          </p:cNvPicPr>
          <p:nvPr/>
        </p:nvPicPr>
        <p:blipFill>
          <a:blip r:embed="rId9"/>
          <a:stretch>
            <a:fillRect/>
          </a:stretch>
        </p:blipFill>
        <p:spPr>
          <a:xfrm>
            <a:off x="3430161" y="1280017"/>
            <a:ext cx="832265" cy="721057"/>
          </a:xfrm>
          <a:prstGeom prst="rect">
            <a:avLst/>
          </a:prstGeom>
        </p:spPr>
      </p:pic>
      <p:pic>
        <p:nvPicPr>
          <p:cNvPr id="11" name="图片 10">
            <a:extLst>
              <a:ext uri="{FF2B5EF4-FFF2-40B4-BE49-F238E27FC236}">
                <a16:creationId xmlns:a16="http://schemas.microsoft.com/office/drawing/2014/main" id="{E4EC8FD8-914F-C05A-1047-C8BCEF6A1C7E}"/>
              </a:ext>
            </a:extLst>
          </p:cNvPr>
          <p:cNvPicPr>
            <a:picLocks noChangeAspect="1"/>
          </p:cNvPicPr>
          <p:nvPr/>
        </p:nvPicPr>
        <p:blipFill>
          <a:blip r:embed="rId9"/>
          <a:stretch>
            <a:fillRect/>
          </a:stretch>
        </p:blipFill>
        <p:spPr>
          <a:xfrm>
            <a:off x="6788277" y="1195097"/>
            <a:ext cx="542166" cy="469721"/>
          </a:xfrm>
          <a:prstGeom prst="rect">
            <a:avLst/>
          </a:prstGeom>
        </p:spPr>
      </p:pic>
      <p:pic>
        <p:nvPicPr>
          <p:cNvPr id="13" name="图片 12">
            <a:extLst>
              <a:ext uri="{FF2B5EF4-FFF2-40B4-BE49-F238E27FC236}">
                <a16:creationId xmlns:a16="http://schemas.microsoft.com/office/drawing/2014/main" id="{11BAF129-0215-41E9-E1F6-ED5A06DE9D40}"/>
              </a:ext>
            </a:extLst>
          </p:cNvPr>
          <p:cNvPicPr>
            <a:picLocks noChangeAspect="1"/>
          </p:cNvPicPr>
          <p:nvPr/>
        </p:nvPicPr>
        <p:blipFill>
          <a:blip r:embed="rId10"/>
          <a:stretch>
            <a:fillRect/>
          </a:stretch>
        </p:blipFill>
        <p:spPr>
          <a:xfrm>
            <a:off x="2576756" y="3758684"/>
            <a:ext cx="475925" cy="483727"/>
          </a:xfrm>
          <a:prstGeom prst="rect">
            <a:avLst/>
          </a:prstGeom>
        </p:spPr>
      </p:pic>
      <p:pic>
        <p:nvPicPr>
          <p:cNvPr id="14" name="图片 13">
            <a:extLst>
              <a:ext uri="{FF2B5EF4-FFF2-40B4-BE49-F238E27FC236}">
                <a16:creationId xmlns:a16="http://schemas.microsoft.com/office/drawing/2014/main" id="{B05F74F7-C02F-7F8D-7935-39DF1AC7E78A}"/>
              </a:ext>
            </a:extLst>
          </p:cNvPr>
          <p:cNvPicPr>
            <a:picLocks noChangeAspect="1"/>
          </p:cNvPicPr>
          <p:nvPr/>
        </p:nvPicPr>
        <p:blipFill>
          <a:blip r:embed="rId10"/>
          <a:stretch>
            <a:fillRect/>
          </a:stretch>
        </p:blipFill>
        <p:spPr>
          <a:xfrm>
            <a:off x="6885085" y="1802751"/>
            <a:ext cx="348549" cy="354263"/>
          </a:xfrm>
          <a:prstGeom prst="rect">
            <a:avLst/>
          </a:prstGeom>
        </p:spPr>
      </p:pic>
      <p:sp>
        <p:nvSpPr>
          <p:cNvPr id="15" name="文本框 14">
            <a:extLst>
              <a:ext uri="{FF2B5EF4-FFF2-40B4-BE49-F238E27FC236}">
                <a16:creationId xmlns:a16="http://schemas.microsoft.com/office/drawing/2014/main" id="{EE6C1706-64DE-4758-738F-EDAA135E809C}"/>
              </a:ext>
            </a:extLst>
          </p:cNvPr>
          <p:cNvSpPr txBox="1"/>
          <p:nvPr/>
        </p:nvSpPr>
        <p:spPr>
          <a:xfrm>
            <a:off x="7444282" y="1937203"/>
            <a:ext cx="1165882"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边缘服务器</a:t>
            </a:r>
          </a:p>
        </p:txBody>
      </p:sp>
      <p:pic>
        <p:nvPicPr>
          <p:cNvPr id="16" name="图片 15">
            <a:extLst>
              <a:ext uri="{FF2B5EF4-FFF2-40B4-BE49-F238E27FC236}">
                <a16:creationId xmlns:a16="http://schemas.microsoft.com/office/drawing/2014/main" id="{ABBB485B-543B-088F-9BDE-78C3321A70FD}"/>
              </a:ext>
            </a:extLst>
          </p:cNvPr>
          <p:cNvPicPr>
            <a:picLocks noChangeAspect="1"/>
          </p:cNvPicPr>
          <p:nvPr/>
        </p:nvPicPr>
        <p:blipFill>
          <a:blip r:embed="rId10"/>
          <a:stretch>
            <a:fillRect/>
          </a:stretch>
        </p:blipFill>
        <p:spPr>
          <a:xfrm>
            <a:off x="5766120" y="3861691"/>
            <a:ext cx="475925" cy="483727"/>
          </a:xfrm>
          <a:prstGeom prst="rect">
            <a:avLst/>
          </a:prstGeom>
        </p:spPr>
      </p:pic>
      <p:pic>
        <p:nvPicPr>
          <p:cNvPr id="21" name="图片 20">
            <a:extLst>
              <a:ext uri="{FF2B5EF4-FFF2-40B4-BE49-F238E27FC236}">
                <a16:creationId xmlns:a16="http://schemas.microsoft.com/office/drawing/2014/main" id="{D47803A8-DAEA-E7F9-229C-2B3C86FAE81B}"/>
              </a:ext>
            </a:extLst>
          </p:cNvPr>
          <p:cNvPicPr>
            <a:picLocks noChangeAspect="1"/>
          </p:cNvPicPr>
          <p:nvPr/>
        </p:nvPicPr>
        <p:blipFill>
          <a:blip r:embed="rId11"/>
          <a:stretch>
            <a:fillRect/>
          </a:stretch>
        </p:blipFill>
        <p:spPr>
          <a:xfrm>
            <a:off x="5128671" y="5524157"/>
            <a:ext cx="247817" cy="245063"/>
          </a:xfrm>
          <a:prstGeom prst="rect">
            <a:avLst/>
          </a:prstGeom>
        </p:spPr>
      </p:pic>
      <p:pic>
        <p:nvPicPr>
          <p:cNvPr id="22" name="图片 21">
            <a:extLst>
              <a:ext uri="{FF2B5EF4-FFF2-40B4-BE49-F238E27FC236}">
                <a16:creationId xmlns:a16="http://schemas.microsoft.com/office/drawing/2014/main" id="{0A1245DE-2401-21DE-AEC9-F393F69DE96A}"/>
              </a:ext>
            </a:extLst>
          </p:cNvPr>
          <p:cNvPicPr>
            <a:picLocks noChangeAspect="1"/>
          </p:cNvPicPr>
          <p:nvPr/>
        </p:nvPicPr>
        <p:blipFill>
          <a:blip r:embed="rId11"/>
          <a:stretch>
            <a:fillRect/>
          </a:stretch>
        </p:blipFill>
        <p:spPr>
          <a:xfrm>
            <a:off x="6443823" y="5505982"/>
            <a:ext cx="247817" cy="245063"/>
          </a:xfrm>
          <a:prstGeom prst="rect">
            <a:avLst/>
          </a:prstGeom>
        </p:spPr>
      </p:pic>
      <p:pic>
        <p:nvPicPr>
          <p:cNvPr id="24" name="图片 23">
            <a:extLst>
              <a:ext uri="{FF2B5EF4-FFF2-40B4-BE49-F238E27FC236}">
                <a16:creationId xmlns:a16="http://schemas.microsoft.com/office/drawing/2014/main" id="{937360FF-839C-1DAE-3E0F-917850D3CFCF}"/>
              </a:ext>
            </a:extLst>
          </p:cNvPr>
          <p:cNvPicPr>
            <a:picLocks noChangeAspect="1"/>
          </p:cNvPicPr>
          <p:nvPr/>
        </p:nvPicPr>
        <p:blipFill>
          <a:blip r:embed="rId12"/>
          <a:stretch>
            <a:fillRect/>
          </a:stretch>
        </p:blipFill>
        <p:spPr>
          <a:xfrm>
            <a:off x="1836239" y="5628514"/>
            <a:ext cx="675506" cy="669683"/>
          </a:xfrm>
          <a:prstGeom prst="rect">
            <a:avLst/>
          </a:prstGeom>
        </p:spPr>
      </p:pic>
      <p:pic>
        <p:nvPicPr>
          <p:cNvPr id="19" name="图片 18">
            <a:extLst>
              <a:ext uri="{FF2B5EF4-FFF2-40B4-BE49-F238E27FC236}">
                <a16:creationId xmlns:a16="http://schemas.microsoft.com/office/drawing/2014/main" id="{821C38C4-D5DA-DF4E-BB8D-BB8B311F440E}"/>
              </a:ext>
            </a:extLst>
          </p:cNvPr>
          <p:cNvPicPr>
            <a:picLocks noChangeAspect="1"/>
          </p:cNvPicPr>
          <p:nvPr/>
        </p:nvPicPr>
        <p:blipFill>
          <a:blip r:embed="rId11"/>
          <a:stretch>
            <a:fillRect/>
          </a:stretch>
        </p:blipFill>
        <p:spPr>
          <a:xfrm>
            <a:off x="2266226" y="5495072"/>
            <a:ext cx="247817" cy="245063"/>
          </a:xfrm>
          <a:prstGeom prst="rect">
            <a:avLst/>
          </a:prstGeom>
        </p:spPr>
      </p:pic>
      <p:pic>
        <p:nvPicPr>
          <p:cNvPr id="20" name="图片 19">
            <a:extLst>
              <a:ext uri="{FF2B5EF4-FFF2-40B4-BE49-F238E27FC236}">
                <a16:creationId xmlns:a16="http://schemas.microsoft.com/office/drawing/2014/main" id="{0241D587-1745-E976-751D-B0658184195C}"/>
              </a:ext>
            </a:extLst>
          </p:cNvPr>
          <p:cNvPicPr>
            <a:picLocks noChangeAspect="1"/>
          </p:cNvPicPr>
          <p:nvPr/>
        </p:nvPicPr>
        <p:blipFill>
          <a:blip r:embed="rId11"/>
          <a:stretch>
            <a:fillRect/>
          </a:stretch>
        </p:blipFill>
        <p:spPr>
          <a:xfrm>
            <a:off x="3390361" y="5471136"/>
            <a:ext cx="247817" cy="245063"/>
          </a:xfrm>
          <a:prstGeom prst="rect">
            <a:avLst/>
          </a:prstGeom>
        </p:spPr>
      </p:pic>
      <p:pic>
        <p:nvPicPr>
          <p:cNvPr id="35" name="图片 34">
            <a:extLst>
              <a:ext uri="{FF2B5EF4-FFF2-40B4-BE49-F238E27FC236}">
                <a16:creationId xmlns:a16="http://schemas.microsoft.com/office/drawing/2014/main" id="{6784DDE6-D6AA-5301-22BF-EC74D87EAFB8}"/>
              </a:ext>
            </a:extLst>
          </p:cNvPr>
          <p:cNvPicPr>
            <a:picLocks noChangeAspect="1"/>
          </p:cNvPicPr>
          <p:nvPr/>
        </p:nvPicPr>
        <p:blipFill>
          <a:blip r:embed="rId11"/>
          <a:stretch>
            <a:fillRect/>
          </a:stretch>
        </p:blipFill>
        <p:spPr>
          <a:xfrm>
            <a:off x="6954614" y="3005881"/>
            <a:ext cx="235879" cy="233258"/>
          </a:xfrm>
          <a:prstGeom prst="rect">
            <a:avLst/>
          </a:prstGeom>
        </p:spPr>
      </p:pic>
      <p:sp>
        <p:nvSpPr>
          <p:cNvPr id="36" name="文本框 35">
            <a:extLst>
              <a:ext uri="{FF2B5EF4-FFF2-40B4-BE49-F238E27FC236}">
                <a16:creationId xmlns:a16="http://schemas.microsoft.com/office/drawing/2014/main" id="{BE7ED21B-A6BB-50DC-1A90-139A37551EEF}"/>
              </a:ext>
            </a:extLst>
          </p:cNvPr>
          <p:cNvSpPr txBox="1"/>
          <p:nvPr/>
        </p:nvSpPr>
        <p:spPr>
          <a:xfrm>
            <a:off x="7459601" y="2984010"/>
            <a:ext cx="580686"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任务</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par>
                                <p:cTn id="12" presetID="2" presetClass="entr" presetSubtype="8" fill="hold" nodeType="withEffect">
                                  <p:stCondLst>
                                    <p:cond delay="0"/>
                                  </p:stCondLst>
                                  <p:childTnLst>
                                    <p:set>
                                      <p:cBhvr>
                                        <p:cTn id="13" dur="1" fill="hold">
                                          <p:stCondLst>
                                            <p:cond delay="0"/>
                                          </p:stCondLst>
                                        </p:cTn>
                                        <p:tgtEl>
                                          <p:spTgt spid="91"/>
                                        </p:tgtEl>
                                        <p:attrNameLst>
                                          <p:attrName>style.visibility</p:attrName>
                                        </p:attrNameLst>
                                      </p:cBhvr>
                                      <p:to>
                                        <p:strVal val="visible"/>
                                      </p:to>
                                    </p:set>
                                    <p:anim calcmode="lin" valueType="num">
                                      <p:cBhvr additive="base">
                                        <p:cTn id="14" dur="500" fill="hold"/>
                                        <p:tgtEl>
                                          <p:spTgt spid="91"/>
                                        </p:tgtEl>
                                        <p:attrNameLst>
                                          <p:attrName>ppt_x</p:attrName>
                                        </p:attrNameLst>
                                      </p:cBhvr>
                                      <p:tavLst>
                                        <p:tav tm="0">
                                          <p:val>
                                            <p:strVal val="0-#ppt_w/2"/>
                                          </p:val>
                                        </p:tav>
                                        <p:tav tm="100000">
                                          <p:val>
                                            <p:strVal val="#ppt_x"/>
                                          </p:val>
                                        </p:tav>
                                      </p:tavLst>
                                    </p:anim>
                                    <p:anim calcmode="lin" valueType="num">
                                      <p:cBhvr additive="base">
                                        <p:cTn id="15" dur="500" fill="hold"/>
                                        <p:tgtEl>
                                          <p:spTgt spid="91"/>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childTnLst>
                                </p:cTn>
                              </p:par>
                              <p:par>
                                <p:cTn id="22" presetID="26" presetClass="emph" presetSubtype="0" fill="hold" grpId="1" nodeType="withEffect">
                                  <p:stCondLst>
                                    <p:cond delay="0"/>
                                  </p:stCondLst>
                                  <p:childTnLst>
                                    <p:animEffect transition="out" filter="fade">
                                      <p:cBhvr>
                                        <p:cTn id="23" dur="500" tmFilter="0, 0; .2, .5; .8, .5; 1, 0"/>
                                        <p:tgtEl>
                                          <p:spTgt spid="43"/>
                                        </p:tgtEl>
                                      </p:cBhvr>
                                    </p:animEffect>
                                    <p:animScale>
                                      <p:cBhvr>
                                        <p:cTn id="24" dur="250" autoRev="1" fill="hold"/>
                                        <p:tgtEl>
                                          <p:spTgt spid="43"/>
                                        </p:tgtEl>
                                      </p:cBhvr>
                                      <p:by x="105000" y="105000"/>
                                    </p:animScale>
                                  </p:childTnLst>
                                </p:cTn>
                              </p:par>
                              <p:par>
                                <p:cTn id="25" presetID="26" presetClass="emph" presetSubtype="0" fill="hold" grpId="1" nodeType="withEffect">
                                  <p:stCondLst>
                                    <p:cond delay="0"/>
                                  </p:stCondLst>
                                  <p:childTnLst>
                                    <p:animEffect transition="out" filter="fade">
                                      <p:cBhvr>
                                        <p:cTn id="26" dur="500" tmFilter="0, 0; .2, .5; .8, .5; 1, 0"/>
                                        <p:tgtEl>
                                          <p:spTgt spid="44"/>
                                        </p:tgtEl>
                                      </p:cBhvr>
                                    </p:animEffect>
                                    <p:animScale>
                                      <p:cBhvr>
                                        <p:cTn id="27" dur="250" autoRev="1" fill="hold"/>
                                        <p:tgtEl>
                                          <p:spTgt spid="44"/>
                                        </p:tgtEl>
                                      </p:cBhvr>
                                      <p:by x="105000" y="105000"/>
                                    </p:animScale>
                                  </p:childTnLst>
                                </p:cTn>
                              </p:par>
                              <p:par>
                                <p:cTn id="28" presetID="2" presetClass="entr" presetSubtype="2" fill="hold" nodeType="withEffect">
                                  <p:stCondLst>
                                    <p:cond delay="0"/>
                                  </p:stCondLst>
                                  <p:childTnLst>
                                    <p:set>
                                      <p:cBhvr>
                                        <p:cTn id="29" dur="1" fill="hold">
                                          <p:stCondLst>
                                            <p:cond delay="0"/>
                                          </p:stCondLst>
                                        </p:cTn>
                                        <p:tgtEl>
                                          <p:spTgt spid="92"/>
                                        </p:tgtEl>
                                        <p:attrNameLst>
                                          <p:attrName>style.visibility</p:attrName>
                                        </p:attrNameLst>
                                      </p:cBhvr>
                                      <p:to>
                                        <p:strVal val="visible"/>
                                      </p:to>
                                    </p:set>
                                    <p:anim calcmode="lin" valueType="num">
                                      <p:cBhvr additive="base">
                                        <p:cTn id="30" dur="500" fill="hold"/>
                                        <p:tgtEl>
                                          <p:spTgt spid="92"/>
                                        </p:tgtEl>
                                        <p:attrNameLst>
                                          <p:attrName>ppt_x</p:attrName>
                                        </p:attrNameLst>
                                      </p:cBhvr>
                                      <p:tavLst>
                                        <p:tav tm="0">
                                          <p:val>
                                            <p:strVal val="1+#ppt_w/2"/>
                                          </p:val>
                                        </p:tav>
                                        <p:tav tm="100000">
                                          <p:val>
                                            <p:strVal val="#ppt_x"/>
                                          </p:val>
                                        </p:tav>
                                      </p:tavLst>
                                    </p:anim>
                                    <p:anim calcmode="lin" valueType="num">
                                      <p:cBhvr additive="base">
                                        <p:cTn id="31" dur="500" fill="hold"/>
                                        <p:tgtEl>
                                          <p:spTgt spid="92"/>
                                        </p:tgtEl>
                                        <p:attrNameLst>
                                          <p:attrName>ppt_y</p:attrName>
                                        </p:attrNameLst>
                                      </p:cBhvr>
                                      <p:tavLst>
                                        <p:tav tm="0">
                                          <p:val>
                                            <p:strVal val="#ppt_y"/>
                                          </p:val>
                                        </p:tav>
                                        <p:tav tm="100000">
                                          <p:val>
                                            <p:strVal val="#ppt_y"/>
                                          </p:val>
                                        </p:tav>
                                      </p:tavLst>
                                    </p:anim>
                                  </p:childTnLst>
                                </p:cTn>
                              </p:par>
                              <p:par>
                                <p:cTn id="32" presetID="14" presetClass="exit" presetSubtype="10" fill="hold" nodeType="withEffect">
                                  <p:stCondLst>
                                    <p:cond delay="0"/>
                                  </p:stCondLst>
                                  <p:childTnLst>
                                    <p:animEffect transition="out" filter="randombar(horizontal)">
                                      <p:cBhvr>
                                        <p:cTn id="33" dur="500"/>
                                        <p:tgtEl>
                                          <p:spTgt spid="41"/>
                                        </p:tgtEl>
                                      </p:cBhvr>
                                    </p:animEffect>
                                    <p:set>
                                      <p:cBhvr>
                                        <p:cTn id="34" dur="1" fill="hold">
                                          <p:stCondLst>
                                            <p:cond delay="499"/>
                                          </p:stCondLst>
                                        </p:cTn>
                                        <p:tgtEl>
                                          <p:spTgt spid="41"/>
                                        </p:tgtEl>
                                        <p:attrNameLst>
                                          <p:attrName>style.visibility</p:attrName>
                                        </p:attrNameLst>
                                      </p:cBhvr>
                                      <p:to>
                                        <p:strVal val="hidden"/>
                                      </p:to>
                                    </p:set>
                                  </p:childTnLst>
                                </p:cTn>
                              </p:par>
                              <p:par>
                                <p:cTn id="35" presetID="14" presetClass="exit" presetSubtype="10" fill="hold" nodeType="withEffect">
                                  <p:stCondLst>
                                    <p:cond delay="0"/>
                                  </p:stCondLst>
                                  <p:childTnLst>
                                    <p:animEffect transition="out" filter="randombar(horizontal)">
                                      <p:cBhvr>
                                        <p:cTn id="36" dur="500"/>
                                        <p:tgtEl>
                                          <p:spTgt spid="42"/>
                                        </p:tgtEl>
                                      </p:cBhvr>
                                    </p:animEffect>
                                    <p:set>
                                      <p:cBhvr>
                                        <p:cTn id="37" dur="1" fill="hold">
                                          <p:stCondLst>
                                            <p:cond delay="499"/>
                                          </p:stCondLst>
                                        </p:cTn>
                                        <p:tgtEl>
                                          <p:spTgt spid="42"/>
                                        </p:tgtEl>
                                        <p:attrNameLst>
                                          <p:attrName>style.visibility</p:attrName>
                                        </p:attrNameLst>
                                      </p:cBhvr>
                                      <p:to>
                                        <p:strVal val="hidden"/>
                                      </p:to>
                                    </p:set>
                                  </p:childTnLst>
                                </p:cTn>
                              </p:par>
                              <p:par>
                                <p:cTn id="38" presetID="14" presetClass="exit" presetSubtype="10" fill="hold" nodeType="withEffect">
                                  <p:stCondLst>
                                    <p:cond delay="0"/>
                                  </p:stCondLst>
                                  <p:childTnLst>
                                    <p:animEffect transition="out" filter="randombar(horizontal)">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par>
                                <p:cTn id="41" presetID="14" presetClass="exit" presetSubtype="10" fill="hold" nodeType="withEffect">
                                  <p:stCondLst>
                                    <p:cond delay="0"/>
                                  </p:stCondLst>
                                  <p:childTnLst>
                                    <p:animEffect transition="out" filter="randombar(horizontal)">
                                      <p:cBhvr>
                                        <p:cTn id="42" dur="500"/>
                                        <p:tgtEl>
                                          <p:spTgt spid="58"/>
                                        </p:tgtEl>
                                      </p:cBhvr>
                                    </p:animEffect>
                                    <p:set>
                                      <p:cBhvr>
                                        <p:cTn id="43" dur="1" fill="hold">
                                          <p:stCondLst>
                                            <p:cond delay="499"/>
                                          </p:stCondLst>
                                        </p:cTn>
                                        <p:tgtEl>
                                          <p:spTgt spid="5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2" presetClass="entr" presetSubtype="4" fill="hold" grpId="0" nodeType="clickEffect">
                                  <p:stCondLst>
                                    <p:cond delay="0"/>
                                  </p:stCondLst>
                                  <p:childTnLst>
                                    <p:set>
                                      <p:cBhvr>
                                        <p:cTn id="47" dur="1" fill="hold">
                                          <p:stCondLst>
                                            <p:cond delay="0"/>
                                          </p:stCondLst>
                                        </p:cTn>
                                        <p:tgtEl>
                                          <p:spTgt spid="73"/>
                                        </p:tgtEl>
                                        <p:attrNameLst>
                                          <p:attrName>style.visibility</p:attrName>
                                        </p:attrNameLst>
                                      </p:cBhvr>
                                      <p:to>
                                        <p:strVal val="visible"/>
                                      </p:to>
                                    </p:set>
                                    <p:anim calcmode="lin" valueType="num">
                                      <p:cBhvr additive="base">
                                        <p:cTn id="48" dur="500"/>
                                        <p:tgtEl>
                                          <p:spTgt spid="73"/>
                                        </p:tgtEl>
                                        <p:attrNameLst>
                                          <p:attrName>ppt_y</p:attrName>
                                        </p:attrNameLst>
                                      </p:cBhvr>
                                      <p:tavLst>
                                        <p:tav tm="0">
                                          <p:val>
                                            <p:strVal val="#ppt_y+#ppt_h*1.125000"/>
                                          </p:val>
                                        </p:tav>
                                        <p:tav tm="100000">
                                          <p:val>
                                            <p:strVal val="#ppt_y"/>
                                          </p:val>
                                        </p:tav>
                                      </p:tavLst>
                                    </p:anim>
                                    <p:animEffect transition="in" filter="wipe(up)">
                                      <p:cBhvr>
                                        <p:cTn id="4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4" grpId="0" animBg="1"/>
      <p:bldP spid="44" grpId="1" animBg="1"/>
      <p:bldP spid="43" grpId="0" animBg="1"/>
      <p:bldP spid="43" grpId="1" animBg="1"/>
      <p:bldP spid="7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814705" y="987425"/>
            <a:ext cx="6238240"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pPr eaLnBrk="0" hangingPunct="0"/>
            <a:r>
              <a:rPr lang="zh-CN" altLang="en-US" sz="2800" b="1" dirty="0">
                <a:solidFill>
                  <a:srgbClr val="0070C0"/>
                </a:solidFill>
                <a:latin typeface="微软雅黑" panose="020B0503020204020204" pitchFamily="34" charset="-122"/>
                <a:ea typeface="微软雅黑" panose="020B0503020204020204" pitchFamily="34" charset="-122"/>
              </a:rPr>
              <a:t>边缘协同计算优化面临的问题</a:t>
            </a:r>
          </a:p>
        </p:txBody>
      </p:sp>
      <p:sp>
        <p:nvSpPr>
          <p:cNvPr id="8" name="矩形 7"/>
          <p:cNvSpPr>
            <a:spLocks noChangeAspect="1"/>
          </p:cNvSpPr>
          <p:nvPr/>
        </p:nvSpPr>
        <p:spPr bwMode="auto">
          <a:xfrm>
            <a:off x="390683" y="1069023"/>
            <a:ext cx="360363" cy="3603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noProof="1">
              <a:solidFill>
                <a:prstClr val="white"/>
              </a:solidFill>
            </a:endParaRPr>
          </a:p>
        </p:txBody>
      </p:sp>
      <p:grpSp>
        <p:nvGrpSpPr>
          <p:cNvPr id="25604" name="组合 10"/>
          <p:cNvGrpSpPr/>
          <p:nvPr/>
        </p:nvGrpSpPr>
        <p:grpSpPr bwMode="auto">
          <a:xfrm>
            <a:off x="0" y="284163"/>
            <a:ext cx="1692275" cy="530225"/>
            <a:chOff x="0" y="284389"/>
            <a:chExt cx="1692275" cy="529772"/>
          </a:xfrm>
        </p:grpSpPr>
        <p:sp>
          <p:nvSpPr>
            <p:cNvPr id="12" name="矩形 11"/>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r>
                <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rPr>
                <a:t>研究背景</a:t>
              </a:r>
            </a:p>
          </p:txBody>
        </p:sp>
        <p:sp>
          <p:nvSpPr>
            <p:cNvPr id="13" name="矩形 12"/>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z="2400"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4" name="文本框 23"/>
          <p:cNvSpPr txBox="1">
            <a:spLocks noChangeArrowheads="1"/>
          </p:cNvSpPr>
          <p:nvPr/>
        </p:nvSpPr>
        <p:spPr bwMode="auto">
          <a:xfrm>
            <a:off x="5664835" y="1847850"/>
            <a:ext cx="330327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pPr algn="just">
              <a:buFont typeface="Wingdings" panose="05000000000000000000" pitchFamily="2" charset="2"/>
              <a:buChar char="u"/>
            </a:pPr>
            <a:r>
              <a:rPr lang="zh-CN" altLang="en-US" sz="2400" dirty="0">
                <a:solidFill>
                  <a:srgbClr val="C00000"/>
                </a:solidFill>
                <a:latin typeface="微软雅黑" panose="020B0503020204020204" pitchFamily="34" charset="-122"/>
                <a:ea typeface="微软雅黑" panose="020B0503020204020204" pitchFamily="34" charset="-122"/>
              </a:rPr>
              <a:t>如何在通信及计算资源受限场景下实现有效的协同计算？</a:t>
            </a:r>
          </a:p>
        </p:txBody>
      </p:sp>
      <p:sp>
        <p:nvSpPr>
          <p:cNvPr id="25" name="文本框 24"/>
          <p:cNvSpPr txBox="1">
            <a:spLocks noChangeArrowheads="1"/>
          </p:cNvSpPr>
          <p:nvPr/>
        </p:nvSpPr>
        <p:spPr bwMode="auto">
          <a:xfrm>
            <a:off x="5694680" y="2998926"/>
            <a:ext cx="332930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pPr algn="just">
              <a:buFont typeface="Wingdings" panose="05000000000000000000" pitchFamily="2" charset="2"/>
              <a:buChar char="u"/>
            </a:pPr>
            <a:r>
              <a:rPr lang="zh-CN" altLang="en-US" sz="2400" dirty="0">
                <a:solidFill>
                  <a:srgbClr val="C00000"/>
                </a:solidFill>
                <a:latin typeface="微软雅黑" panose="020B0503020204020204" pitchFamily="34" charset="-122"/>
                <a:ea typeface="微软雅黑" panose="020B0503020204020204" pitchFamily="34" charset="-122"/>
              </a:rPr>
              <a:t>如何在考虑组内和组间干扰的情况下对资源进行合理的调度？</a:t>
            </a:r>
          </a:p>
        </p:txBody>
      </p:sp>
      <p:sp>
        <p:nvSpPr>
          <p:cNvPr id="11" name="文本框 10"/>
          <p:cNvSpPr txBox="1">
            <a:spLocks noChangeArrowheads="1"/>
          </p:cNvSpPr>
          <p:nvPr/>
        </p:nvSpPr>
        <p:spPr bwMode="auto">
          <a:xfrm>
            <a:off x="5694680" y="4199255"/>
            <a:ext cx="327787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pPr algn="just">
              <a:buFont typeface="Wingdings" panose="05000000000000000000" pitchFamily="2" charset="2"/>
              <a:buChar char="u"/>
            </a:pPr>
            <a:r>
              <a:rPr lang="zh-CN" altLang="en-US" sz="2400" dirty="0">
                <a:solidFill>
                  <a:srgbClr val="C00000"/>
                </a:solidFill>
                <a:latin typeface="微软雅黑" panose="020B0503020204020204" pitchFamily="34" charset="-122"/>
                <a:ea typeface="微软雅黑" panose="020B0503020204020204" pitchFamily="34" charset="-122"/>
              </a:rPr>
              <a:t>如何在边缘协同计算系统中设计智能高效的优化策略？</a:t>
            </a:r>
          </a:p>
        </p:txBody>
      </p:sp>
      <p:sp>
        <p:nvSpPr>
          <p:cNvPr id="20" name="矩形 19"/>
          <p:cNvSpPr/>
          <p:nvPr/>
        </p:nvSpPr>
        <p:spPr>
          <a:xfrm>
            <a:off x="189688" y="5870575"/>
            <a:ext cx="9138602" cy="499560"/>
          </a:xfrm>
          <a:prstGeom prst="rect">
            <a:avLst/>
          </a:prstGeom>
          <a:noFill/>
          <a:ln w="9525">
            <a:noFill/>
          </a:ln>
        </p:spPr>
        <p:txBody>
          <a:bodyPr wrap="square" anchor="t">
            <a:spAutoFit/>
          </a:bodyPr>
          <a:lstStyle/>
          <a:p>
            <a:pPr>
              <a:lnSpc>
                <a:spcPct val="150000"/>
              </a:lnSpc>
            </a:pPr>
            <a:r>
              <a:rPr lang="zh-CN" altLang="en-US" sz="2000" dirty="0">
                <a:solidFill>
                  <a:srgbClr val="0070C0"/>
                </a:solidFill>
                <a:latin typeface="微软雅黑" panose="020B0503020204020204" pitchFamily="34" charset="-122"/>
                <a:ea typeface="微软雅黑" panose="020B0503020204020204" pitchFamily="34" charset="-122"/>
              </a:rPr>
              <a:t>项目支撑：</a:t>
            </a:r>
            <a:r>
              <a:rPr lang="zh-CN" altLang="zh-CN" sz="2000" dirty="0">
                <a:solidFill>
                  <a:srgbClr val="0070C0"/>
                </a:solidFill>
                <a:latin typeface="微软雅黑" panose="020B0503020204020204" pitchFamily="34" charset="-122"/>
                <a:ea typeface="微软雅黑" panose="020B0503020204020204" pitchFamily="34" charset="-122"/>
              </a:rPr>
              <a:t>《面向移动服务计算的服务质量随机优化方法研究》（</a:t>
            </a:r>
            <a:r>
              <a:rPr lang="en-US" altLang="zh-CN" sz="2000" dirty="0">
                <a:solidFill>
                  <a:srgbClr val="0070C0"/>
                </a:solidFill>
                <a:latin typeface="微软雅黑" panose="020B0503020204020204" pitchFamily="34" charset="-122"/>
                <a:ea typeface="微软雅黑" panose="020B0503020204020204" pitchFamily="34" charset="-122"/>
              </a:rPr>
              <a:t>61902029</a:t>
            </a:r>
            <a:r>
              <a:rPr lang="zh-CN" altLang="zh-CN" sz="2000" dirty="0">
                <a:solidFill>
                  <a:srgbClr val="0070C0"/>
                </a:solidFill>
                <a:latin typeface="微软雅黑" panose="020B0503020204020204" pitchFamily="34" charset="-122"/>
                <a:ea typeface="微软雅黑" panose="020B0503020204020204" pitchFamily="34" charset="-122"/>
              </a:rPr>
              <a:t>）</a:t>
            </a:r>
            <a:endParaRPr lang="en-US" altLang="zh-CN" sz="2000" dirty="0">
              <a:solidFill>
                <a:srgbClr val="0070C0"/>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B1B3AAA0-2660-14C5-85ED-362E60A60FA8}"/>
              </a:ext>
            </a:extLst>
          </p:cNvPr>
          <p:cNvGrpSpPr/>
          <p:nvPr/>
        </p:nvGrpSpPr>
        <p:grpSpPr>
          <a:xfrm>
            <a:off x="390683" y="1956501"/>
            <a:ext cx="5105400" cy="3702140"/>
            <a:chOff x="53658" y="1821577"/>
            <a:chExt cx="5105400" cy="3702140"/>
          </a:xfrm>
        </p:grpSpPr>
        <p:sp>
          <p:nvSpPr>
            <p:cNvPr id="6" name="椭圆 5">
              <a:extLst>
                <a:ext uri="{FF2B5EF4-FFF2-40B4-BE49-F238E27FC236}">
                  <a16:creationId xmlns:a16="http://schemas.microsoft.com/office/drawing/2014/main" id="{85463292-D07C-4DAA-0F86-6A00FF15AE8A}"/>
                </a:ext>
              </a:extLst>
            </p:cNvPr>
            <p:cNvSpPr/>
            <p:nvPr/>
          </p:nvSpPr>
          <p:spPr>
            <a:xfrm>
              <a:off x="53658" y="1847850"/>
              <a:ext cx="5105400" cy="3675867"/>
            </a:xfrm>
            <a:custGeom>
              <a:avLst/>
              <a:gdLst>
                <a:gd name="connsiteX0" fmla="*/ 0 w 5105400"/>
                <a:gd name="connsiteY0" fmla="*/ 1837934 h 3675867"/>
                <a:gd name="connsiteX1" fmla="*/ 2552700 w 5105400"/>
                <a:gd name="connsiteY1" fmla="*/ 0 h 3675867"/>
                <a:gd name="connsiteX2" fmla="*/ 5105400 w 5105400"/>
                <a:gd name="connsiteY2" fmla="*/ 1837934 h 3675867"/>
                <a:gd name="connsiteX3" fmla="*/ 2552700 w 5105400"/>
                <a:gd name="connsiteY3" fmla="*/ 3675868 h 3675867"/>
                <a:gd name="connsiteX4" fmla="*/ 0 w 5105400"/>
                <a:gd name="connsiteY4" fmla="*/ 1837934 h 3675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5400" h="3675867" fill="none" extrusionOk="0">
                  <a:moveTo>
                    <a:pt x="0" y="1837934"/>
                  </a:moveTo>
                  <a:cubicBezTo>
                    <a:pt x="243055" y="851705"/>
                    <a:pt x="1153951" y="-22778"/>
                    <a:pt x="2552700" y="0"/>
                  </a:cubicBezTo>
                  <a:cubicBezTo>
                    <a:pt x="3784739" y="-27224"/>
                    <a:pt x="5051329" y="873779"/>
                    <a:pt x="5105400" y="1837934"/>
                  </a:cubicBezTo>
                  <a:cubicBezTo>
                    <a:pt x="5091849" y="2723768"/>
                    <a:pt x="3925841" y="3726837"/>
                    <a:pt x="2552700" y="3675868"/>
                  </a:cubicBezTo>
                  <a:cubicBezTo>
                    <a:pt x="1210737" y="3713855"/>
                    <a:pt x="89318" y="2874472"/>
                    <a:pt x="0" y="1837934"/>
                  </a:cubicBezTo>
                  <a:close/>
                </a:path>
                <a:path w="5105400" h="3675867" stroke="0" extrusionOk="0">
                  <a:moveTo>
                    <a:pt x="0" y="1837934"/>
                  </a:moveTo>
                  <a:cubicBezTo>
                    <a:pt x="-48161" y="793164"/>
                    <a:pt x="957533" y="69565"/>
                    <a:pt x="2552700" y="0"/>
                  </a:cubicBezTo>
                  <a:cubicBezTo>
                    <a:pt x="4146841" y="38805"/>
                    <a:pt x="5067981" y="824061"/>
                    <a:pt x="5105400" y="1837934"/>
                  </a:cubicBezTo>
                  <a:cubicBezTo>
                    <a:pt x="4995807" y="2960021"/>
                    <a:pt x="3923967" y="3888947"/>
                    <a:pt x="2552700" y="3675868"/>
                  </a:cubicBezTo>
                  <a:cubicBezTo>
                    <a:pt x="1090117" y="3646998"/>
                    <a:pt x="143645" y="2921632"/>
                    <a:pt x="0" y="1837934"/>
                  </a:cubicBezTo>
                  <a:close/>
                </a:path>
              </a:pathLst>
            </a:custGeom>
            <a:ln w="0">
              <a:solidFill>
                <a:schemeClr val="tx1"/>
              </a:solidFill>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solidFill>
                  <a:sysClr val="windowText" lastClr="000000"/>
                </a:solidFill>
              </a:endParaRPr>
            </a:p>
          </p:txBody>
        </p:sp>
        <p:pic>
          <p:nvPicPr>
            <p:cNvPr id="5" name="图片 4">
              <a:extLst>
                <a:ext uri="{FF2B5EF4-FFF2-40B4-BE49-F238E27FC236}">
                  <a16:creationId xmlns:a16="http://schemas.microsoft.com/office/drawing/2014/main" id="{5BDF5385-3C23-C7BC-69AA-577BD19C31E8}"/>
                </a:ext>
              </a:extLst>
            </p:cNvPr>
            <p:cNvPicPr>
              <a:picLocks noChangeAspect="1"/>
            </p:cNvPicPr>
            <p:nvPr/>
          </p:nvPicPr>
          <p:blipFill>
            <a:blip r:embed="rId3"/>
            <a:stretch>
              <a:fillRect/>
            </a:stretch>
          </p:blipFill>
          <p:spPr>
            <a:xfrm>
              <a:off x="53658" y="1821577"/>
              <a:ext cx="5105400" cy="370214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2000">
        <p:cover dir="d"/>
      </p:transition>
    </mc:Choice>
    <mc:Fallback xmlns="">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wipe(left)">
                                      <p:cBhvr>
                                        <p:cTn id="7" dur="500"/>
                                        <p:tgtEl>
                                          <p:spTgt spid="2560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1+#ppt_w/2"/>
                                          </p:val>
                                        </p:tav>
                                        <p:tav tm="100000">
                                          <p:val>
                                            <p:strVal val="#ppt_x"/>
                                          </p:val>
                                        </p:tav>
                                      </p:tavLst>
                                    </p:anim>
                                    <p:anim calcmode="lin" valueType="num">
                                      <p:cBhvr additive="base">
                                        <p:cTn id="23" dur="500" fill="hold"/>
                                        <p:tgtEl>
                                          <p:spTgt spid="2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500"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1+#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500"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1+#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1"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24" grpId="0"/>
      <p:bldP spid="25" grpId="0"/>
      <p:bldP spid="11"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0" y="1851025"/>
            <a:ext cx="4205288" cy="315595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en-US" altLang="zh-CN" sz="19900" b="1" noProof="1">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02</a:t>
            </a:r>
          </a:p>
        </p:txBody>
      </p:sp>
      <p:sp>
        <p:nvSpPr>
          <p:cNvPr id="7" name="文本框 6"/>
          <p:cNvSpPr txBox="1">
            <a:spLocks noChangeArrowheads="1"/>
          </p:cNvSpPr>
          <p:nvPr/>
        </p:nvSpPr>
        <p:spPr bwMode="auto">
          <a:xfrm>
            <a:off x="3887788" y="2605584"/>
            <a:ext cx="4645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PMingLiU" panose="02020500000000000000" pitchFamily="18" charset="-120"/>
              </a:defRPr>
            </a:lvl1pPr>
            <a:lvl2pPr>
              <a:defRPr>
                <a:solidFill>
                  <a:schemeClr val="tx1"/>
                </a:solidFill>
                <a:latin typeface="Calibri" panose="020F0502020204030204" pitchFamily="34" charset="0"/>
                <a:ea typeface="PMingLiU" panose="02020500000000000000" pitchFamily="18" charset="-120"/>
              </a:defRPr>
            </a:lvl2pPr>
            <a:lvl3pPr>
              <a:defRPr>
                <a:solidFill>
                  <a:schemeClr val="tx1"/>
                </a:solidFill>
                <a:latin typeface="Calibri" panose="020F0502020204030204" pitchFamily="34" charset="0"/>
                <a:ea typeface="PMingLiU" panose="02020500000000000000" pitchFamily="18" charset="-120"/>
              </a:defRPr>
            </a:lvl3pPr>
            <a:lvl4pPr>
              <a:defRPr>
                <a:solidFill>
                  <a:schemeClr val="tx1"/>
                </a:solidFill>
                <a:latin typeface="Calibri" panose="020F0502020204030204" pitchFamily="34" charset="0"/>
                <a:ea typeface="PMingLiU" panose="02020500000000000000" pitchFamily="18" charset="-120"/>
              </a:defRPr>
            </a:lvl4pPr>
            <a:lvl5pPr>
              <a:defRPr>
                <a:solidFill>
                  <a:schemeClr val="tx1"/>
                </a:solidFill>
                <a:latin typeface="Calibri" panose="020F0502020204030204" pitchFamily="34" charset="0"/>
                <a:ea typeface="PMingLiU" panose="02020500000000000000" pitchFamily="18" charset="-120"/>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PMingLiU" panose="02020500000000000000" pitchFamily="18" charset="-120"/>
              </a:defRPr>
            </a:lvl9pPr>
          </a:lstStyle>
          <a:p>
            <a:r>
              <a:rPr lang="zh-CN" altLang="en-US" sz="4400" b="1" dirty="0">
                <a:solidFill>
                  <a:srgbClr val="26262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研究内容</a:t>
            </a:r>
          </a:p>
        </p:txBody>
      </p:sp>
      <p:grpSp>
        <p:nvGrpSpPr>
          <p:cNvPr id="15" name="组合 14"/>
          <p:cNvGrpSpPr/>
          <p:nvPr/>
        </p:nvGrpSpPr>
        <p:grpSpPr bwMode="auto">
          <a:xfrm>
            <a:off x="3887788" y="3375025"/>
            <a:ext cx="4662487" cy="107950"/>
            <a:chOff x="3649980" y="3375660"/>
            <a:chExt cx="4663440" cy="108000"/>
          </a:xfrm>
        </p:grpSpPr>
        <p:cxnSp>
          <p:nvCxnSpPr>
            <p:cNvPr id="10" name="直接连接符 9"/>
            <p:cNvCxnSpPr/>
            <p:nvPr/>
          </p:nvCxnSpPr>
          <p:spPr>
            <a:xfrm>
              <a:off x="3734134" y="3429660"/>
              <a:ext cx="449513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649980" y="3375660"/>
              <a:ext cx="107972"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p>
          </p:txBody>
        </p:sp>
        <p:sp>
          <p:nvSpPr>
            <p:cNvPr id="14" name="椭圆 13"/>
            <p:cNvSpPr/>
            <p:nvPr/>
          </p:nvSpPr>
          <p:spPr>
            <a:xfrm>
              <a:off x="8205448" y="3375660"/>
              <a:ext cx="107972" cy="1080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noProof="1"/>
            </a:p>
          </p:txBody>
        </p:sp>
      </p:grpSp>
      <p:sp useBgFill="1">
        <p:nvSpPr>
          <p:cNvPr id="16" name="文本框 15"/>
          <p:cNvSpPr txBox="1">
            <a:spLocks noChangeArrowheads="1"/>
          </p:cNvSpPr>
          <p:nvPr/>
        </p:nvSpPr>
        <p:spPr bwMode="auto">
          <a:xfrm>
            <a:off x="487363" y="3105150"/>
            <a:ext cx="3230562" cy="647700"/>
          </a:xfrm>
          <a:prstGeom prst="rect">
            <a:avLst/>
          </a:prstGeom>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en-US" altLang="zh-CN" sz="3600" b="1" noProof="1">
                <a:solidFill>
                  <a:schemeClr val="accent1">
                    <a:lumMod val="75000"/>
                  </a:schemeClr>
                </a:solidFill>
                <a:latin typeface="Times New Roman" panose="02020603050405020304" pitchFamily="18" charset="0"/>
                <a:cs typeface="Times New Roman" panose="02020603050405020304" pitchFamily="18" charset="0"/>
              </a:rPr>
              <a:t>PART THREE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2" presetClass="entr" presetSubtype="4" fill="hold" grpId="0" nodeType="withEffect">
                                  <p:stCondLst>
                                    <p:cond delay="0"/>
                                  </p:stCondLst>
                                  <p:childTnLst>
                                    <p:set>
                                      <p:cBhvr>
                                        <p:cTn id="11" dur="500" fill="hold">
                                          <p:stCondLst>
                                            <p:cond delay="0"/>
                                          </p:stCondLst>
                                        </p:cTn>
                                        <p:tgtEl>
                                          <p:spTgt spid="7"/>
                                        </p:tgtEl>
                                        <p:attrNameLst>
                                          <p:attrName>style.visibility</p:attrName>
                                        </p:attrNameLst>
                                      </p:cBhvr>
                                      <p:to>
                                        <p:strVal val="visible"/>
                                      </p:to>
                                    </p:set>
                                    <p:anim calcmode="lin" valueType="num">
                                      <p:cBhvr>
                                        <p:cTn id="12" dur="500"/>
                                        <p:tgtEl>
                                          <p:spTgt spid="7"/>
                                        </p:tgtEl>
                                        <p:attrNameLst>
                                          <p:attrName>ppt_y</p:attrName>
                                        </p:attrNameLst>
                                      </p:cBhvr>
                                      <p:tavLst>
                                        <p:tav tm="0">
                                          <p:val>
                                            <p:strVal val="#ppt_y+#ppt_h*1.125000"/>
                                          </p:val>
                                        </p:tav>
                                        <p:tav tm="100000">
                                          <p:val>
                                            <p:strVal val="#ppt_y"/>
                                          </p:val>
                                        </p:tav>
                                      </p:tavLst>
                                    </p:anim>
                                    <p:animEffect transition="in" filter="wipe(up)">
                                      <p:cBhvr>
                                        <p:cTn id="13" dur="500"/>
                                        <p:tgtEl>
                                          <p:spTgt spid="7"/>
                                        </p:tgtEl>
                                      </p:cBhvr>
                                    </p:animEffect>
                                  </p:childTnLst>
                                </p:cTn>
                              </p:par>
                              <p:par>
                                <p:cTn id="14" presetID="22" presetClass="entr" presetSubtype="8"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16" presetClass="entr" presetSubtype="37" fill="hold" grpId="0"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barn(outVertical)">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p:bldP spid="1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3"/>
          <p:cNvSpPr txBox="1"/>
          <p:nvPr/>
        </p:nvSpPr>
        <p:spPr>
          <a:xfrm>
            <a:off x="456129" y="64209"/>
            <a:ext cx="3324225" cy="584775"/>
          </a:xfrm>
          <a:prstGeom prst="rect">
            <a:avLst/>
          </a:prstGeom>
          <a:noFill/>
        </p:spPr>
        <p:txBody>
          <a:bodyPr>
            <a:spAutoFit/>
          </a:bodyPr>
          <a:lstStyle/>
          <a:p>
            <a:pPr eaLnBrk="1" fontAlgn="auto" hangingPunct="1">
              <a:spcBef>
                <a:spcPts val="0"/>
              </a:spcBef>
              <a:spcAft>
                <a:spcPts val="0"/>
              </a:spcAft>
              <a:defRPr/>
            </a:pPr>
            <a:r>
              <a:rPr lang="en-US" altLang="zh-CN" sz="3200" b="1" spc="600" dirty="0">
                <a:solidFill>
                  <a:prstClr val="white">
                    <a:lumMod val="95000"/>
                  </a:prstClr>
                </a:solidFill>
                <a:latin typeface="微软雅黑" panose="020B0503020204020204" pitchFamily="34" charset="-122"/>
                <a:ea typeface="微软雅黑" panose="020B0503020204020204" pitchFamily="34" charset="-122"/>
                <a:sym typeface="+mn-ea"/>
              </a:rPr>
              <a:t>2.</a:t>
            </a:r>
            <a:r>
              <a:rPr lang="zh-CN" altLang="en-US" sz="3200" b="1" spc="600" dirty="0">
                <a:solidFill>
                  <a:prstClr val="white">
                    <a:lumMod val="95000"/>
                  </a:prstClr>
                </a:solidFill>
                <a:latin typeface="微软雅黑" panose="020B0503020204020204" pitchFamily="34" charset="-122"/>
                <a:ea typeface="微软雅黑" panose="020B0503020204020204" pitchFamily="34" charset="-122"/>
                <a:sym typeface="+mn-ea"/>
              </a:rPr>
              <a:t>研究内容</a:t>
            </a:r>
          </a:p>
        </p:txBody>
      </p:sp>
      <p:grpSp>
        <p:nvGrpSpPr>
          <p:cNvPr id="48132" name="组合 16"/>
          <p:cNvGrpSpPr/>
          <p:nvPr/>
        </p:nvGrpSpPr>
        <p:grpSpPr bwMode="auto">
          <a:xfrm>
            <a:off x="544343" y="2497372"/>
            <a:ext cx="627063" cy="569912"/>
            <a:chOff x="1290" y="3162"/>
            <a:chExt cx="986" cy="986"/>
          </a:xfrm>
        </p:grpSpPr>
        <p:sp>
          <p:nvSpPr>
            <p:cNvPr id="3" name="Rectangle 20"/>
            <p:cNvSpPr/>
            <p:nvPr/>
          </p:nvSpPr>
          <p:spPr>
            <a:xfrm>
              <a:off x="1290" y="3162"/>
              <a:ext cx="986" cy="986"/>
            </a:xfrm>
            <a:prstGeom prst="rect">
              <a:avLst/>
            </a:prstGeom>
            <a:solidFill>
              <a:srgbClr val="2D54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en-US" noProof="1"/>
            </a:p>
          </p:txBody>
        </p:sp>
        <p:sp>
          <p:nvSpPr>
            <p:cNvPr id="8" name="Shape 2547"/>
            <p:cNvSpPr/>
            <p:nvPr/>
          </p:nvSpPr>
          <p:spPr>
            <a:xfrm>
              <a:off x="1482" y="3354"/>
              <a:ext cx="599" cy="599"/>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38090" tIns="38090" rIns="38090" bIns="38090" anchor="ctr"/>
            <a:lstStyle/>
            <a:p>
              <a:pPr defTabSz="456565" eaLnBrk="1" hangingPunct="1">
                <a:buFont typeface="Arial" panose="020B0604020202020204" pitchFamily="34" charset="0"/>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noProof="1">
                <a:solidFill>
                  <a:srgbClr val="FFFFFF"/>
                </a:solidFill>
                <a:effectLst>
                  <a:outerShdw blurRad="38100" dist="12700" dir="5400000" rotWithShape="0">
                    <a:srgbClr val="000000">
                      <a:alpha val="50000"/>
                    </a:srgbClr>
                  </a:outerShdw>
                </a:effectLst>
                <a:latin typeface="Source Sans Pro Regular" charset="0"/>
                <a:ea typeface="Source Sans Pro Regular" charset="0"/>
                <a:cs typeface="Source Sans Pro Regular" charset="0"/>
                <a:sym typeface="Gill Sans"/>
              </a:endParaRPr>
            </a:p>
          </p:txBody>
        </p:sp>
      </p:grpSp>
      <p:grpSp>
        <p:nvGrpSpPr>
          <p:cNvPr id="48133" name="组合 17"/>
          <p:cNvGrpSpPr/>
          <p:nvPr/>
        </p:nvGrpSpPr>
        <p:grpSpPr bwMode="auto">
          <a:xfrm>
            <a:off x="542596" y="1008108"/>
            <a:ext cx="628650" cy="552450"/>
            <a:chOff x="1290" y="5293"/>
            <a:chExt cx="986" cy="986"/>
          </a:xfrm>
        </p:grpSpPr>
        <p:sp>
          <p:nvSpPr>
            <p:cNvPr id="6" name="Rectangle 21"/>
            <p:cNvSpPr/>
            <p:nvPr/>
          </p:nvSpPr>
          <p:spPr>
            <a:xfrm>
              <a:off x="1290" y="5293"/>
              <a:ext cx="986" cy="986"/>
            </a:xfrm>
            <a:prstGeom prst="rect">
              <a:avLst/>
            </a:prstGeom>
            <a:solidFill>
              <a:srgbClr val="2D54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en-US" noProof="1"/>
            </a:p>
          </p:txBody>
        </p:sp>
        <p:sp>
          <p:nvSpPr>
            <p:cNvPr id="9" name="Shape 2588"/>
            <p:cNvSpPr/>
            <p:nvPr/>
          </p:nvSpPr>
          <p:spPr>
            <a:xfrm>
              <a:off x="1484" y="5462"/>
              <a:ext cx="598" cy="600"/>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bg1"/>
            </a:solidFill>
            <a:ln w="12700">
              <a:miter lim="400000"/>
            </a:ln>
          </p:spPr>
          <p:txBody>
            <a:bodyPr lIns="38090" tIns="38090" rIns="38090" bIns="38090" anchor="ctr"/>
            <a:lstStyle/>
            <a:p>
              <a:pPr defTabSz="456565" eaLnBrk="1" hangingPunct="1">
                <a:buFont typeface="Arial" panose="020B0604020202020204" pitchFamily="34" charset="0"/>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noProof="1">
                <a:solidFill>
                  <a:srgbClr val="FFFFFF"/>
                </a:solidFill>
                <a:effectLst>
                  <a:outerShdw blurRad="38100" dist="12700" dir="5400000" rotWithShape="0">
                    <a:srgbClr val="000000">
                      <a:alpha val="50000"/>
                    </a:srgbClr>
                  </a:outerShdw>
                </a:effectLst>
                <a:latin typeface="Source Sans Pro Regular" charset="0"/>
                <a:ea typeface="Source Sans Pro Regular" charset="0"/>
                <a:cs typeface="Source Sans Pro Regular" charset="0"/>
                <a:sym typeface="Gill Sans"/>
              </a:endParaRPr>
            </a:p>
          </p:txBody>
        </p:sp>
      </p:grpSp>
      <p:grpSp>
        <p:nvGrpSpPr>
          <p:cNvPr id="48134" name="组合 18"/>
          <p:cNvGrpSpPr/>
          <p:nvPr/>
        </p:nvGrpSpPr>
        <p:grpSpPr bwMode="auto">
          <a:xfrm>
            <a:off x="546100" y="1746251"/>
            <a:ext cx="628650" cy="552450"/>
            <a:chOff x="1290" y="7424"/>
            <a:chExt cx="986" cy="986"/>
          </a:xfrm>
        </p:grpSpPr>
        <p:sp>
          <p:nvSpPr>
            <p:cNvPr id="7" name="Rectangle 19"/>
            <p:cNvSpPr/>
            <p:nvPr/>
          </p:nvSpPr>
          <p:spPr>
            <a:xfrm>
              <a:off x="1290" y="7424"/>
              <a:ext cx="986" cy="986"/>
            </a:xfrm>
            <a:prstGeom prst="rect">
              <a:avLst/>
            </a:prstGeom>
            <a:solidFill>
              <a:srgbClr val="2D54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en-US" noProof="1"/>
            </a:p>
          </p:txBody>
        </p:sp>
        <p:sp>
          <p:nvSpPr>
            <p:cNvPr id="10" name="Shape 2633"/>
            <p:cNvSpPr/>
            <p:nvPr/>
          </p:nvSpPr>
          <p:spPr>
            <a:xfrm>
              <a:off x="1479" y="7645"/>
              <a:ext cx="600" cy="598"/>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38090" tIns="38090" rIns="38090" bIns="38090" anchor="ctr"/>
            <a:lstStyle/>
            <a:p>
              <a:pPr defTabSz="456565" eaLnBrk="1" hangingPunct="1">
                <a:buFont typeface="Arial" panose="020B0604020202020204" pitchFamily="34" charset="0"/>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noProof="1">
                <a:solidFill>
                  <a:srgbClr val="FFFFFF"/>
                </a:solidFill>
                <a:effectLst>
                  <a:outerShdw blurRad="38100" dist="12700" dir="5400000" rotWithShape="0">
                    <a:srgbClr val="000000">
                      <a:alpha val="50000"/>
                    </a:srgbClr>
                  </a:outerShdw>
                </a:effectLst>
                <a:latin typeface="Source Sans Pro Regular" charset="0"/>
                <a:ea typeface="Source Sans Pro Regular" charset="0"/>
                <a:cs typeface="Source Sans Pro Regular" charset="0"/>
                <a:sym typeface="Gill Sans"/>
              </a:endParaRPr>
            </a:p>
          </p:txBody>
        </p:sp>
      </p:grpSp>
      <p:sp>
        <p:nvSpPr>
          <p:cNvPr id="52231" name="išľîḋé"/>
          <p:cNvSpPr txBox="1">
            <a:spLocks noChangeArrowheads="1"/>
          </p:cNvSpPr>
          <p:nvPr/>
        </p:nvSpPr>
        <p:spPr bwMode="auto">
          <a:xfrm flipH="1">
            <a:off x="1200150" y="903165"/>
            <a:ext cx="721995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4530" indent="-22733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17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5989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61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33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05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77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49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None/>
            </a:pPr>
            <a:r>
              <a:rPr lang="zh-CN" altLang="en-US" sz="2400" b="1" dirty="0">
                <a:latin typeface="微软雅黑" panose="020B0503020204020204" pitchFamily="34" charset="-122"/>
                <a:ea typeface="微软雅黑" panose="020B0503020204020204" pitchFamily="34" charset="-122"/>
              </a:rPr>
              <a:t>面向边缘协同计算的任务卸载与资源定价策略研究</a:t>
            </a:r>
            <a:endParaRPr lang="en-US" altLang="zh-CN" sz="2400" b="1" dirty="0">
              <a:latin typeface="微软雅黑" panose="020B0503020204020204" pitchFamily="34" charset="-122"/>
              <a:ea typeface="微软雅黑" panose="020B0503020204020204" pitchFamily="34" charset="-122"/>
            </a:endParaRPr>
          </a:p>
        </p:txBody>
      </p:sp>
      <p:sp>
        <p:nvSpPr>
          <p:cNvPr id="48136" name="išľîḋé"/>
          <p:cNvSpPr txBox="1">
            <a:spLocks noChangeArrowheads="1"/>
          </p:cNvSpPr>
          <p:nvPr/>
        </p:nvSpPr>
        <p:spPr bwMode="auto">
          <a:xfrm flipH="1">
            <a:off x="1200150" y="1693863"/>
            <a:ext cx="783431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4530" indent="-22733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17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5989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61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33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05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77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49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None/>
            </a:pPr>
            <a:r>
              <a:rPr lang="zh-CN" altLang="en-US" sz="2400" b="1" dirty="0">
                <a:latin typeface="微软雅黑" panose="020B0503020204020204" pitchFamily="34" charset="-122"/>
                <a:ea typeface="微软雅黑" panose="020B0503020204020204" pitchFamily="34" charset="-122"/>
              </a:rPr>
              <a:t>基于</a:t>
            </a:r>
            <a:r>
              <a:rPr lang="en" sz="2400" b="1" dirty="0">
                <a:latin typeface="微软雅黑" panose="020B0503020204020204" pitchFamily="34" charset="-122"/>
                <a:ea typeface="微软雅黑" panose="020B0503020204020204" pitchFamily="34" charset="-122"/>
              </a:rPr>
              <a:t>NOMA</a:t>
            </a:r>
            <a:r>
              <a:rPr lang="zh-CN" altLang="en-US" sz="2400" b="1" dirty="0">
                <a:latin typeface="微软雅黑" panose="020B0503020204020204" pitchFamily="34" charset="-122"/>
                <a:ea typeface="微软雅黑" panose="020B0503020204020204" pitchFamily="34" charset="-122"/>
              </a:rPr>
              <a:t>的边缘协同计算动态任务调度策略研究</a:t>
            </a:r>
            <a:endParaRPr sz="2400" b="1" dirty="0">
              <a:latin typeface="微软雅黑" panose="020B0503020204020204" pitchFamily="34" charset="-122"/>
              <a:ea typeface="微软雅黑" panose="020B0503020204020204" pitchFamily="34" charset="-122"/>
            </a:endParaRPr>
          </a:p>
        </p:txBody>
      </p:sp>
      <p:sp>
        <p:nvSpPr>
          <p:cNvPr id="17" name="išľîḋé"/>
          <p:cNvSpPr txBox="1">
            <a:spLocks noChangeArrowheads="1"/>
          </p:cNvSpPr>
          <p:nvPr/>
        </p:nvSpPr>
        <p:spPr bwMode="auto">
          <a:xfrm flipH="1">
            <a:off x="1200150" y="2496505"/>
            <a:ext cx="7834312"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4530" indent="-22733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17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5989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6130" indent="-22733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33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05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77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4930" indent="-22733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None/>
            </a:pPr>
            <a:r>
              <a:rPr lang="zh-CN" altLang="en-US" sz="2400" b="1" dirty="0">
                <a:latin typeface="微软雅黑" panose="020B0503020204020204" pitchFamily="34" charset="-122"/>
                <a:ea typeface="微软雅黑" panose="020B0503020204020204" pitchFamily="34" charset="-122"/>
              </a:rPr>
              <a:t>无人机辅助的边缘协同计算智能任务调度策略研究</a:t>
            </a:r>
            <a:endParaRPr sz="2400" b="1"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E01046E7-C21D-0104-52DE-C53C19FF8034}"/>
              </a:ext>
            </a:extLst>
          </p:cNvPr>
          <p:cNvGrpSpPr/>
          <p:nvPr/>
        </p:nvGrpSpPr>
        <p:grpSpPr>
          <a:xfrm>
            <a:off x="559327" y="3327009"/>
            <a:ext cx="7744169" cy="2977378"/>
            <a:chOff x="474663" y="3640276"/>
            <a:chExt cx="7744169" cy="2977378"/>
          </a:xfrm>
        </p:grpSpPr>
        <p:sp>
          <p:nvSpPr>
            <p:cNvPr id="4" name="文本框 3">
              <a:extLst>
                <a:ext uri="{FF2B5EF4-FFF2-40B4-BE49-F238E27FC236}">
                  <a16:creationId xmlns:a16="http://schemas.microsoft.com/office/drawing/2014/main" id="{F5ECA8EA-44DD-E802-DABC-9F42F591C644}"/>
                </a:ext>
              </a:extLst>
            </p:cNvPr>
            <p:cNvSpPr txBox="1"/>
            <p:nvPr/>
          </p:nvSpPr>
          <p:spPr>
            <a:xfrm>
              <a:off x="559327" y="4488298"/>
              <a:ext cx="430887" cy="1309491"/>
            </a:xfrm>
            <a:prstGeom prst="rect">
              <a:avLst/>
            </a:prstGeom>
            <a:solidFill>
              <a:schemeClr val="accent5">
                <a:lumMod val="75000"/>
              </a:schemeClr>
            </a:solidFill>
          </p:spPr>
          <p:txBody>
            <a:bodyPr vert="eaVert" wrap="square" rtlCol="0">
              <a:spAutoFit/>
            </a:bodyPr>
            <a:lstStyle/>
            <a:p>
              <a:pPr algn="ctr"/>
              <a:r>
                <a:rPr lang="zh-CN" altLang="en-US" sz="1600" dirty="0">
                  <a:solidFill>
                    <a:schemeClr val="bg1"/>
                  </a:solidFill>
                  <a:latin typeface="宋体" panose="02010600030101010101" pitchFamily="2" charset="-122"/>
                  <a:ea typeface="宋体" panose="02010600030101010101" pitchFamily="2" charset="-122"/>
                </a:rPr>
                <a:t>理论模型</a:t>
              </a:r>
              <a:endParaRPr lang="zh-SG" altLang="en-US" sz="1600" dirty="0">
                <a:solidFill>
                  <a:schemeClr val="bg1"/>
                </a:solidFill>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F6A0FA61-6D98-5BCD-4DDB-6C5CD13219E4}"/>
                </a:ext>
              </a:extLst>
            </p:cNvPr>
            <p:cNvSpPr txBox="1"/>
            <p:nvPr/>
          </p:nvSpPr>
          <p:spPr>
            <a:xfrm>
              <a:off x="3695690" y="4502626"/>
              <a:ext cx="430887" cy="1309491"/>
            </a:xfrm>
            <a:prstGeom prst="rect">
              <a:avLst/>
            </a:prstGeom>
            <a:solidFill>
              <a:schemeClr val="accent5">
                <a:lumMod val="75000"/>
              </a:schemeClr>
            </a:solidFill>
          </p:spPr>
          <p:txBody>
            <a:bodyPr vert="eaVert" wrap="square" rtlCol="0">
              <a:spAutoFit/>
            </a:bodyPr>
            <a:lstStyle/>
            <a:p>
              <a:pPr algn="ctr"/>
              <a:r>
                <a:rPr lang="zh-CN" altLang="en-US" sz="1600" dirty="0">
                  <a:solidFill>
                    <a:schemeClr val="bg1"/>
                  </a:solidFill>
                  <a:latin typeface="宋体" panose="02010600030101010101" pitchFamily="2" charset="-122"/>
                  <a:ea typeface="宋体" panose="02010600030101010101" pitchFamily="2" charset="-122"/>
                </a:rPr>
                <a:t>技术实现</a:t>
              </a:r>
              <a:endParaRPr lang="zh-SG" altLang="en-US" sz="1600" dirty="0">
                <a:solidFill>
                  <a:schemeClr val="bg1"/>
                </a:solidFill>
                <a:latin typeface="宋体" panose="02010600030101010101" pitchFamily="2" charset="-122"/>
                <a:ea typeface="宋体" panose="02010600030101010101" pitchFamily="2" charset="-122"/>
              </a:endParaRPr>
            </a:p>
          </p:txBody>
        </p:sp>
        <p:sp>
          <p:nvSpPr>
            <p:cNvPr id="11" name="矩形 10">
              <a:extLst>
                <a:ext uri="{FF2B5EF4-FFF2-40B4-BE49-F238E27FC236}">
                  <a16:creationId xmlns:a16="http://schemas.microsoft.com/office/drawing/2014/main" id="{A51CDDD1-A201-C3FD-9D27-FBCDFEE98869}"/>
                </a:ext>
              </a:extLst>
            </p:cNvPr>
            <p:cNvSpPr/>
            <p:nvPr/>
          </p:nvSpPr>
          <p:spPr>
            <a:xfrm>
              <a:off x="474663" y="4050764"/>
              <a:ext cx="2492107" cy="2073243"/>
            </a:xfrm>
            <a:prstGeom prst="rect">
              <a:avLst/>
            </a:prstGeom>
            <a:noFill/>
            <a:ln w="254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12" name="文本框 11">
              <a:extLst>
                <a:ext uri="{FF2B5EF4-FFF2-40B4-BE49-F238E27FC236}">
                  <a16:creationId xmlns:a16="http://schemas.microsoft.com/office/drawing/2014/main" id="{9B9754B0-CC15-A713-07B5-A418212C0575}"/>
                </a:ext>
              </a:extLst>
            </p:cNvPr>
            <p:cNvSpPr txBox="1"/>
            <p:nvPr/>
          </p:nvSpPr>
          <p:spPr>
            <a:xfrm>
              <a:off x="1091858" y="4421023"/>
              <a:ext cx="1775903"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斯塔克尔伯格博弈建模</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13" name="文本框 12">
              <a:extLst>
                <a:ext uri="{FF2B5EF4-FFF2-40B4-BE49-F238E27FC236}">
                  <a16:creationId xmlns:a16="http://schemas.microsoft.com/office/drawing/2014/main" id="{9EB41D36-12C5-CFA6-0BC4-7EC0FEA51632}"/>
                </a:ext>
              </a:extLst>
            </p:cNvPr>
            <p:cNvSpPr txBox="1"/>
            <p:nvPr/>
          </p:nvSpPr>
          <p:spPr>
            <a:xfrm>
              <a:off x="1091858" y="5003483"/>
              <a:ext cx="1775902"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协同随机优化建模</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14" name="文本框 13">
              <a:extLst>
                <a:ext uri="{FF2B5EF4-FFF2-40B4-BE49-F238E27FC236}">
                  <a16:creationId xmlns:a16="http://schemas.microsoft.com/office/drawing/2014/main" id="{FCC3D553-D502-0AF5-3A1A-EAB0FA3F094D}"/>
                </a:ext>
              </a:extLst>
            </p:cNvPr>
            <p:cNvSpPr txBox="1"/>
            <p:nvPr/>
          </p:nvSpPr>
          <p:spPr>
            <a:xfrm>
              <a:off x="1088901" y="5573660"/>
              <a:ext cx="1781816"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马尔可夫决策过程建模</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15" name="矩形 14">
              <a:extLst>
                <a:ext uri="{FF2B5EF4-FFF2-40B4-BE49-F238E27FC236}">
                  <a16:creationId xmlns:a16="http://schemas.microsoft.com/office/drawing/2014/main" id="{FA01C3A8-0D5D-6DB1-D4D6-EF9D035CA62D}"/>
                </a:ext>
              </a:extLst>
            </p:cNvPr>
            <p:cNvSpPr/>
            <p:nvPr/>
          </p:nvSpPr>
          <p:spPr>
            <a:xfrm>
              <a:off x="3583965" y="3640276"/>
              <a:ext cx="4634867" cy="2977378"/>
            </a:xfrm>
            <a:prstGeom prst="rect">
              <a:avLst/>
            </a:prstGeom>
            <a:noFill/>
            <a:ln w="254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18" name="文本框 17">
              <a:extLst>
                <a:ext uri="{FF2B5EF4-FFF2-40B4-BE49-F238E27FC236}">
                  <a16:creationId xmlns:a16="http://schemas.microsoft.com/office/drawing/2014/main" id="{5FADCDC4-0E19-D033-9A15-94A9C82087F3}"/>
                </a:ext>
              </a:extLst>
            </p:cNvPr>
            <p:cNvSpPr txBox="1"/>
            <p:nvPr/>
          </p:nvSpPr>
          <p:spPr>
            <a:xfrm>
              <a:off x="4316126" y="3872968"/>
              <a:ext cx="1149855"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均衡性分析</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19" name="文本框 18">
              <a:extLst>
                <a:ext uri="{FF2B5EF4-FFF2-40B4-BE49-F238E27FC236}">
                  <a16:creationId xmlns:a16="http://schemas.microsoft.com/office/drawing/2014/main" id="{8A1FD88C-9778-E08B-E5FE-7CBB4A1AC157}"/>
                </a:ext>
              </a:extLst>
            </p:cNvPr>
            <p:cNvSpPr txBox="1"/>
            <p:nvPr/>
          </p:nvSpPr>
          <p:spPr>
            <a:xfrm>
              <a:off x="4316126" y="4812050"/>
              <a:ext cx="1138031"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动静转化</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20" name="文本框 19">
              <a:extLst>
                <a:ext uri="{FF2B5EF4-FFF2-40B4-BE49-F238E27FC236}">
                  <a16:creationId xmlns:a16="http://schemas.microsoft.com/office/drawing/2014/main" id="{A2877479-0AE8-85A3-5747-802F9C8E895A}"/>
                </a:ext>
              </a:extLst>
            </p:cNvPr>
            <p:cNvSpPr txBox="1"/>
            <p:nvPr/>
          </p:nvSpPr>
          <p:spPr>
            <a:xfrm>
              <a:off x="4327352" y="5281416"/>
              <a:ext cx="1126805"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问题解耦</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974DE23F-9BDE-D226-673E-F308867D1F55}"/>
                </a:ext>
              </a:extLst>
            </p:cNvPr>
            <p:cNvSpPr txBox="1"/>
            <p:nvPr/>
          </p:nvSpPr>
          <p:spPr>
            <a:xfrm>
              <a:off x="4327950" y="4342334"/>
              <a:ext cx="1138031"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最佳响应思想</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22" name="文本框 21">
              <a:extLst>
                <a:ext uri="{FF2B5EF4-FFF2-40B4-BE49-F238E27FC236}">
                  <a16:creationId xmlns:a16="http://schemas.microsoft.com/office/drawing/2014/main" id="{D97BA472-B5A1-77FF-F977-5C64EF5E9674}"/>
                </a:ext>
              </a:extLst>
            </p:cNvPr>
            <p:cNvSpPr txBox="1"/>
            <p:nvPr/>
          </p:nvSpPr>
          <p:spPr>
            <a:xfrm>
              <a:off x="4319285" y="5746009"/>
              <a:ext cx="1134872"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深度学习</a:t>
              </a:r>
              <a:endParaRPr lang="zh-SG" altLang="en-US" sz="1200" b="1" dirty="0">
                <a:solidFill>
                  <a:schemeClr val="bg1"/>
                </a:solidFill>
                <a:latin typeface="宋体" panose="02010600030101010101" pitchFamily="2" charset="-122"/>
                <a:ea typeface="宋体" panose="02010600030101010101" pitchFamily="2" charset="-122"/>
              </a:endParaRPr>
            </a:p>
          </p:txBody>
        </p:sp>
        <p:sp>
          <p:nvSpPr>
            <p:cNvPr id="23" name="文本框 22">
              <a:extLst>
                <a:ext uri="{FF2B5EF4-FFF2-40B4-BE49-F238E27FC236}">
                  <a16:creationId xmlns:a16="http://schemas.microsoft.com/office/drawing/2014/main" id="{4BA2BDBB-9E94-77A2-1990-7D9D4F04B5BE}"/>
                </a:ext>
              </a:extLst>
            </p:cNvPr>
            <p:cNvSpPr txBox="1"/>
            <p:nvPr/>
          </p:nvSpPr>
          <p:spPr>
            <a:xfrm>
              <a:off x="4327950" y="6174200"/>
              <a:ext cx="1126207" cy="276999"/>
            </a:xfrm>
            <a:prstGeom prst="rect">
              <a:avLst/>
            </a:prstGeom>
            <a:solidFill>
              <a:schemeClr val="accent2"/>
            </a:solidFill>
            <a:ln>
              <a:solidFill>
                <a:srgbClr val="FFFFFF"/>
              </a:solidFill>
            </a:ln>
          </p:spPr>
          <p:txBody>
            <a:bodyPr wrap="square" rtlCol="0">
              <a:spAutoFit/>
            </a:bodyPr>
            <a:lstStyle/>
            <a:p>
              <a:pPr algn="ctr"/>
              <a:r>
                <a:rPr lang="zh-CN" altLang="en-US" sz="1200" b="1" dirty="0">
                  <a:solidFill>
                    <a:schemeClr val="bg1"/>
                  </a:solidFill>
                  <a:latin typeface="宋体" panose="02010600030101010101" pitchFamily="2" charset="-122"/>
                  <a:ea typeface="宋体" panose="02010600030101010101" pitchFamily="2" charset="-122"/>
                </a:rPr>
                <a:t>强化学习</a:t>
              </a:r>
              <a:endParaRPr lang="zh-SG" altLang="en-US" sz="1200" b="1" dirty="0">
                <a:solidFill>
                  <a:schemeClr val="bg1"/>
                </a:solidFill>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7F9AD23F-EDA5-8358-E0A3-A56E0882CD37}"/>
                    </a:ext>
                  </a:extLst>
                </p:cNvPr>
                <p:cNvSpPr txBox="1"/>
                <p:nvPr/>
              </p:nvSpPr>
              <p:spPr>
                <a:xfrm>
                  <a:off x="4405426" y="4112129"/>
                  <a:ext cx="932507"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SG" altLang="en-US" sz="1600" b="1" smtClean="0">
                            <a:solidFill>
                              <a:schemeClr val="tx1"/>
                            </a:solidFill>
                            <a:latin typeface="Cambria Math" panose="02040503050406030204" pitchFamily="18" charset="0"/>
                          </a:rPr>
                          <m:t>+</m:t>
                        </m:r>
                      </m:oMath>
                    </m:oMathPara>
                  </a14:m>
                  <a:endParaRPr lang="zh-SG" altLang="en-US" sz="1600" b="1" dirty="0">
                    <a:solidFill>
                      <a:schemeClr val="tx1"/>
                    </a:solidFill>
                    <a:latin typeface="黑体" panose="02010609060101010101" pitchFamily="49" charset="-122"/>
                    <a:ea typeface="黑体" panose="02010609060101010101" pitchFamily="49" charset="-122"/>
                  </a:endParaRPr>
                </a:p>
              </p:txBody>
            </p:sp>
          </mc:Choice>
          <mc:Fallback xmlns="">
            <p:sp>
              <p:nvSpPr>
                <p:cNvPr id="24" name="文本框 23">
                  <a:extLst>
                    <a:ext uri="{FF2B5EF4-FFF2-40B4-BE49-F238E27FC236}">
                      <a16:creationId xmlns:a16="http://schemas.microsoft.com/office/drawing/2014/main" id="{7F9AD23F-EDA5-8358-E0A3-A56E0882CD37}"/>
                    </a:ext>
                  </a:extLst>
                </p:cNvPr>
                <p:cNvSpPr txBox="1">
                  <a:spLocks noRot="1" noChangeAspect="1" noMove="1" noResize="1" noEditPoints="1" noAdjustHandles="1" noChangeArrowheads="1" noChangeShapeType="1" noTextEdit="1"/>
                </p:cNvSpPr>
                <p:nvPr/>
              </p:nvSpPr>
              <p:spPr>
                <a:xfrm>
                  <a:off x="4405426" y="4112129"/>
                  <a:ext cx="932507" cy="246221"/>
                </a:xfrm>
                <a:prstGeom prst="rect">
                  <a:avLst/>
                </a:prstGeom>
                <a:blipFill>
                  <a:blip r:embed="rId3"/>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2F1F8E44-4C1F-70F2-FC21-18AE85963209}"/>
                    </a:ext>
                  </a:extLst>
                </p:cNvPr>
                <p:cNvSpPr txBox="1"/>
                <p:nvPr/>
              </p:nvSpPr>
              <p:spPr>
                <a:xfrm>
                  <a:off x="4416052" y="5034262"/>
                  <a:ext cx="932507"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SG" altLang="en-US" sz="1600" b="1" smtClean="0">
                            <a:solidFill>
                              <a:schemeClr val="tx1"/>
                            </a:solidFill>
                            <a:latin typeface="Cambria Math" panose="02040503050406030204" pitchFamily="18" charset="0"/>
                          </a:rPr>
                          <m:t>+</m:t>
                        </m:r>
                      </m:oMath>
                    </m:oMathPara>
                  </a14:m>
                  <a:endParaRPr lang="zh-SG" altLang="en-US" sz="1600" b="1" dirty="0">
                    <a:solidFill>
                      <a:schemeClr val="tx1"/>
                    </a:solidFill>
                    <a:latin typeface="黑体" panose="02010609060101010101" pitchFamily="49" charset="-122"/>
                    <a:ea typeface="黑体" panose="02010609060101010101" pitchFamily="49" charset="-122"/>
                  </a:endParaRPr>
                </a:p>
              </p:txBody>
            </p:sp>
          </mc:Choice>
          <mc:Fallback xmlns="">
            <p:sp>
              <p:nvSpPr>
                <p:cNvPr id="25" name="文本框 24">
                  <a:extLst>
                    <a:ext uri="{FF2B5EF4-FFF2-40B4-BE49-F238E27FC236}">
                      <a16:creationId xmlns:a16="http://schemas.microsoft.com/office/drawing/2014/main" id="{2F1F8E44-4C1F-70F2-FC21-18AE85963209}"/>
                    </a:ext>
                  </a:extLst>
                </p:cNvPr>
                <p:cNvSpPr txBox="1">
                  <a:spLocks noRot="1" noChangeAspect="1" noMove="1" noResize="1" noEditPoints="1" noAdjustHandles="1" noChangeArrowheads="1" noChangeShapeType="1" noTextEdit="1"/>
                </p:cNvSpPr>
                <p:nvPr/>
              </p:nvSpPr>
              <p:spPr>
                <a:xfrm>
                  <a:off x="4416052" y="5034262"/>
                  <a:ext cx="932507" cy="246221"/>
                </a:xfrm>
                <a:prstGeom prst="rect">
                  <a:avLst/>
                </a:prstGeom>
                <a:blipFill>
                  <a:blip r:embed="rId4"/>
                  <a:stretch>
                    <a:fillRect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F3F77460-AF83-6F37-BB1D-F7EADC733F9F}"/>
                    </a:ext>
                  </a:extLst>
                </p:cNvPr>
                <p:cNvSpPr txBox="1"/>
                <p:nvPr/>
              </p:nvSpPr>
              <p:spPr>
                <a:xfrm>
                  <a:off x="4416649" y="5961600"/>
                  <a:ext cx="932507"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SG" altLang="en-US" sz="1600" b="1" smtClean="0">
                            <a:solidFill>
                              <a:schemeClr val="tx1"/>
                            </a:solidFill>
                            <a:latin typeface="Cambria Math" panose="02040503050406030204" pitchFamily="18" charset="0"/>
                          </a:rPr>
                          <m:t>+</m:t>
                        </m:r>
                      </m:oMath>
                    </m:oMathPara>
                  </a14:m>
                  <a:endParaRPr lang="zh-SG" altLang="en-US" sz="1600" b="1" dirty="0">
                    <a:solidFill>
                      <a:schemeClr val="tx1"/>
                    </a:solidFill>
                    <a:latin typeface="黑体" panose="02010609060101010101" pitchFamily="49" charset="-122"/>
                    <a:ea typeface="黑体" panose="02010609060101010101" pitchFamily="49" charset="-122"/>
                  </a:endParaRPr>
                </a:p>
              </p:txBody>
            </p:sp>
          </mc:Choice>
          <mc:Fallback xmlns="">
            <p:sp>
              <p:nvSpPr>
                <p:cNvPr id="26" name="文本框 25">
                  <a:extLst>
                    <a:ext uri="{FF2B5EF4-FFF2-40B4-BE49-F238E27FC236}">
                      <a16:creationId xmlns:a16="http://schemas.microsoft.com/office/drawing/2014/main" id="{F3F77460-AF83-6F37-BB1D-F7EADC733F9F}"/>
                    </a:ext>
                  </a:extLst>
                </p:cNvPr>
                <p:cNvSpPr txBox="1">
                  <a:spLocks noRot="1" noChangeAspect="1" noMove="1" noResize="1" noEditPoints="1" noAdjustHandles="1" noChangeArrowheads="1" noChangeShapeType="1" noTextEdit="1"/>
                </p:cNvSpPr>
                <p:nvPr/>
              </p:nvSpPr>
              <p:spPr>
                <a:xfrm>
                  <a:off x="4416649" y="5961600"/>
                  <a:ext cx="932507" cy="246221"/>
                </a:xfrm>
                <a:prstGeom prst="rect">
                  <a:avLst/>
                </a:prstGeom>
                <a:blipFill>
                  <a:blip r:embed="rId4"/>
                  <a:stretch>
                    <a:fillRect b="-9524"/>
                  </a:stretch>
                </a:blipFill>
              </p:spPr>
              <p:txBody>
                <a:bodyPr/>
                <a:lstStyle/>
                <a:p>
                  <a:r>
                    <a:rPr lang="zh-CN" altLang="en-US">
                      <a:noFill/>
                    </a:rPr>
                    <a:t> </a:t>
                  </a:r>
                </a:p>
              </p:txBody>
            </p:sp>
          </mc:Fallback>
        </mc:AlternateContent>
        <p:sp>
          <p:nvSpPr>
            <p:cNvPr id="27" name="箭头: 下 48">
              <a:extLst>
                <a:ext uri="{FF2B5EF4-FFF2-40B4-BE49-F238E27FC236}">
                  <a16:creationId xmlns:a16="http://schemas.microsoft.com/office/drawing/2014/main" id="{7BFC7055-D9D8-9177-66ED-5BEBC6818FC4}"/>
                </a:ext>
              </a:extLst>
            </p:cNvPr>
            <p:cNvSpPr/>
            <p:nvPr/>
          </p:nvSpPr>
          <p:spPr>
            <a:xfrm rot="16200000">
              <a:off x="5619000" y="4090903"/>
              <a:ext cx="304269" cy="376697"/>
            </a:xfrm>
            <a:prstGeom prst="downArrow">
              <a:avLst>
                <a:gd name="adj1" fmla="val 3897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28" name="箭头: 下 48">
              <a:extLst>
                <a:ext uri="{FF2B5EF4-FFF2-40B4-BE49-F238E27FC236}">
                  <a16:creationId xmlns:a16="http://schemas.microsoft.com/office/drawing/2014/main" id="{84FCED00-472F-28B9-4641-9178EC7AFD4C}"/>
                </a:ext>
              </a:extLst>
            </p:cNvPr>
            <p:cNvSpPr/>
            <p:nvPr/>
          </p:nvSpPr>
          <p:spPr>
            <a:xfrm rot="16200000">
              <a:off x="5603385" y="4979395"/>
              <a:ext cx="304269" cy="376697"/>
            </a:xfrm>
            <a:prstGeom prst="downArrow">
              <a:avLst>
                <a:gd name="adj1" fmla="val 3897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29" name="箭头: 下 48">
              <a:extLst>
                <a:ext uri="{FF2B5EF4-FFF2-40B4-BE49-F238E27FC236}">
                  <a16:creationId xmlns:a16="http://schemas.microsoft.com/office/drawing/2014/main" id="{4A359346-4FAF-3028-B45C-D12CAFD463FF}"/>
                </a:ext>
              </a:extLst>
            </p:cNvPr>
            <p:cNvSpPr/>
            <p:nvPr/>
          </p:nvSpPr>
          <p:spPr>
            <a:xfrm rot="16200000">
              <a:off x="5616630" y="5867889"/>
              <a:ext cx="304269" cy="376697"/>
            </a:xfrm>
            <a:prstGeom prst="downArrow">
              <a:avLst>
                <a:gd name="adj1" fmla="val 38972"/>
                <a:gd name="adj2"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30" name="文本框 29">
              <a:extLst>
                <a:ext uri="{FF2B5EF4-FFF2-40B4-BE49-F238E27FC236}">
                  <a16:creationId xmlns:a16="http://schemas.microsoft.com/office/drawing/2014/main" id="{42F4F009-6BCA-EBF8-EB6A-1A4889F286E1}"/>
                </a:ext>
              </a:extLst>
            </p:cNvPr>
            <p:cNvSpPr txBox="1"/>
            <p:nvPr/>
          </p:nvSpPr>
          <p:spPr>
            <a:xfrm>
              <a:off x="6190590" y="5904102"/>
              <a:ext cx="1897762" cy="307777"/>
            </a:xfrm>
            <a:prstGeom prst="rect">
              <a:avLst/>
            </a:prstGeom>
            <a:solidFill>
              <a:schemeClr val="accent2"/>
            </a:solidFill>
            <a:ln>
              <a:solidFill>
                <a:srgbClr val="FFFFFF"/>
              </a:solidFill>
            </a:ln>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智能协同优化算法</a:t>
              </a:r>
              <a:endParaRPr lang="zh-SG" altLang="en-US" sz="1400" b="1" dirty="0">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F1C65D3E-4866-19DE-8893-7C93E7F982D1}"/>
                </a:ext>
              </a:extLst>
            </p:cNvPr>
            <p:cNvSpPr txBox="1"/>
            <p:nvPr/>
          </p:nvSpPr>
          <p:spPr>
            <a:xfrm>
              <a:off x="6176334" y="5022134"/>
              <a:ext cx="1912018" cy="307777"/>
            </a:xfrm>
            <a:prstGeom prst="rect">
              <a:avLst/>
            </a:prstGeom>
            <a:solidFill>
              <a:schemeClr val="accent2"/>
            </a:solidFill>
            <a:ln>
              <a:solidFill>
                <a:srgbClr val="FFFFFF"/>
              </a:solidFill>
            </a:ln>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在线协同优化算法</a:t>
              </a:r>
              <a:endParaRPr lang="zh-SG" altLang="en-US" sz="1400" b="1" dirty="0">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01F5A7CF-CF26-A775-A54E-BA6E00D6FB8D}"/>
                </a:ext>
              </a:extLst>
            </p:cNvPr>
            <p:cNvSpPr txBox="1"/>
            <p:nvPr/>
          </p:nvSpPr>
          <p:spPr>
            <a:xfrm>
              <a:off x="6167089" y="4110374"/>
              <a:ext cx="1921263" cy="307777"/>
            </a:xfrm>
            <a:prstGeom prst="rect">
              <a:avLst/>
            </a:prstGeom>
            <a:solidFill>
              <a:schemeClr val="accent2"/>
            </a:solidFill>
            <a:ln>
              <a:solidFill>
                <a:srgbClr val="FFFFFF"/>
              </a:solidFill>
            </a:ln>
          </p:spPr>
          <p:txBody>
            <a:bodyPr wrap="square" rtlCol="0">
              <a:spAutoFit/>
            </a:bodyPr>
            <a:lstStyle/>
            <a:p>
              <a:pPr algn="ctr"/>
              <a:r>
                <a:rPr lang="zh-CN" altLang="en-US" sz="1400" b="1" dirty="0">
                  <a:latin typeface="宋体" panose="02010600030101010101" pitchFamily="2" charset="-122"/>
                  <a:ea typeface="宋体" panose="02010600030101010101" pitchFamily="2" charset="-122"/>
                </a:rPr>
                <a:t>分布式协同优化算法</a:t>
              </a:r>
              <a:endParaRPr lang="zh-SG" altLang="en-US" sz="1400" b="1" dirty="0">
                <a:latin typeface="宋体" panose="02010600030101010101" pitchFamily="2" charset="-122"/>
                <a:ea typeface="宋体" panose="02010600030101010101" pitchFamily="2" charset="-122"/>
              </a:endParaRPr>
            </a:p>
          </p:txBody>
        </p:sp>
        <p:sp>
          <p:nvSpPr>
            <p:cNvPr id="33" name="箭头: 下 27">
              <a:extLst>
                <a:ext uri="{FF2B5EF4-FFF2-40B4-BE49-F238E27FC236}">
                  <a16:creationId xmlns:a16="http://schemas.microsoft.com/office/drawing/2014/main" id="{07AAD4D1-A609-7DC7-5D3E-A7E5B2E2E3DC}"/>
                </a:ext>
              </a:extLst>
            </p:cNvPr>
            <p:cNvSpPr/>
            <p:nvPr/>
          </p:nvSpPr>
          <p:spPr>
            <a:xfrm rot="16200000">
              <a:off x="3138302" y="4896747"/>
              <a:ext cx="304269" cy="481292"/>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grpSp>
    </p:spTree>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afterEffect">
                                  <p:stCondLst>
                                    <p:cond delay="0"/>
                                  </p:stCondLst>
                                  <p:childTnLst>
                                    <p:animClr clrSpc="rgb" dir="cw">
                                      <p:cBhvr override="childStyle">
                                        <p:cTn id="6" dur="500" fill="hold"/>
                                        <p:tgtEl>
                                          <p:spTgt spid="52231"/>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6796ee53-a988-4c5e-812c-716243ea6d96"/>
  <p:tag name="COMMONDATA" val="eyJoZGlkIjoiOGJlOWMwYmQ1OWJjYTdjYzhkOTA2NWZlN2Q3YWE0MGMifQ=="/>
</p:tagLst>
</file>

<file path=ppt/tags/tag2.xml><?xml version="1.0" encoding="utf-8"?>
<p:tagLst xmlns:a="http://schemas.openxmlformats.org/drawingml/2006/main" xmlns:r="http://schemas.openxmlformats.org/officeDocument/2006/relationships" xmlns:p="http://schemas.openxmlformats.org/presentationml/2006/main">
  <p:tag name="TIMING" val="|1.2|13.7|15.3|11.1"/>
</p:tagLst>
</file>

<file path=ppt/tags/tag3.xml><?xml version="1.0" encoding="utf-8"?>
<p:tagLst xmlns:a="http://schemas.openxmlformats.org/drawingml/2006/main" xmlns:r="http://schemas.openxmlformats.org/officeDocument/2006/relationships" xmlns:p="http://schemas.openxmlformats.org/presentationml/2006/main">
  <p:tag name="TIMING" val="|0.3|0.5|0.7|1.8|1.6|1.7|14|0.5|0.3|0.3"/>
</p:tagLst>
</file>

<file path=ppt/tags/tag4.xml><?xml version="1.0" encoding="utf-8"?>
<p:tagLst xmlns:a="http://schemas.openxmlformats.org/drawingml/2006/main" xmlns:r="http://schemas.openxmlformats.org/officeDocument/2006/relationships" xmlns:p="http://schemas.openxmlformats.org/presentationml/2006/main">
  <p:tag name="TIMING" val="|0|0"/>
</p:tagLst>
</file>

<file path=ppt/tags/tag5.xml><?xml version="1.0" encoding="utf-8"?>
<p:tagLst xmlns:a="http://schemas.openxmlformats.org/drawingml/2006/main" xmlns:r="http://schemas.openxmlformats.org/officeDocument/2006/relationships" xmlns:p="http://schemas.openxmlformats.org/presentationml/2006/main">
  <p:tag name="TIMING" val="|0|0|0"/>
</p:tagLst>
</file>

<file path=ppt/tags/tag6.xml><?xml version="1.0" encoding="utf-8"?>
<p:tagLst xmlns:a="http://schemas.openxmlformats.org/drawingml/2006/main" xmlns:r="http://schemas.openxmlformats.org/officeDocument/2006/relationships" xmlns:p="http://schemas.openxmlformats.org/presentationml/2006/main">
  <p:tag name="TIMING" val="|0|0|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a:spAutoFit/>
      </a:bodyPr>
      <a:lstStyle>
        <a:defPPr>
          <a:lnSpc>
            <a:spcPct val="100000"/>
          </a:lnSpc>
          <a:defRPr lang="zh-CN" altLang="en-US" sz="2400" b="1" dirty="0">
            <a:solidFill>
              <a:schemeClr val="accent5">
                <a:lumMod val="75000"/>
              </a:schemeClr>
            </a:solidFill>
            <a:effectLst/>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1013</TotalTime>
  <Words>3750</Words>
  <Application>Microsoft Office PowerPoint</Application>
  <PresentationFormat>全屏显示(4:3)</PresentationFormat>
  <Paragraphs>398</Paragraphs>
  <Slides>35</Slides>
  <Notes>35</Notes>
  <HiddenSlides>1</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35</vt:i4>
      </vt:variant>
    </vt:vector>
  </HeadingPairs>
  <TitlesOfParts>
    <vt:vector size="48" baseType="lpstr">
      <vt:lpstr>Source Sans Pro Regular</vt:lpstr>
      <vt:lpstr>等线</vt:lpstr>
      <vt:lpstr>黑体</vt:lpstr>
      <vt:lpstr>宋体</vt:lpstr>
      <vt:lpstr>微软雅黑</vt:lpstr>
      <vt:lpstr>Arial</vt:lpstr>
      <vt:lpstr>Calibri</vt:lpstr>
      <vt:lpstr>Calibri Light</vt:lpstr>
      <vt:lpstr>Cambria Math</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嘉洁 许</cp:lastModifiedBy>
  <cp:revision>727</cp:revision>
  <dcterms:created xsi:type="dcterms:W3CDTF">2015-02-19T23:46:00Z</dcterms:created>
  <dcterms:modified xsi:type="dcterms:W3CDTF">2024-07-08T08:19:10Z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2052-11.1.0.14309</vt:lpwstr>
  </property>
  <property fmtid="{D5CDD505-2E9C-101B-9397-08002B2CF9AE}" pid="4" name="ICV">
    <vt:lpwstr>093EA532B36B4B11ADC65F2E695DDD55_13</vt:lpwstr>
  </property>
</Properties>
</file>